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2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13.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6.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slideLayout50.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_rels/presentation.xml.rels" ContentType="application/vnd.openxmlformats-package.relationships+xml"/>
  <Override PartName="/ppt/media/image110.png" ContentType="image/png"/>
  <Override PartName="/ppt/media/image108.png" ContentType="image/png"/>
  <Override PartName="/ppt/media/image107.png" ContentType="image/png"/>
  <Override PartName="/ppt/media/image106.png" ContentType="image/png"/>
  <Override PartName="/ppt/media/image105.png" ContentType="image/png"/>
  <Override PartName="/ppt/media/image104.png" ContentType="image/png"/>
  <Override PartName="/ppt/media/image99.png" ContentType="image/png"/>
  <Override PartName="/ppt/media/image103.png" ContentType="image/png"/>
  <Override PartName="/ppt/media/image98.png" ContentType="image/png"/>
  <Override PartName="/ppt/media/image4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109.png" ContentType="image/png"/>
  <Override PartName="/ppt/media/image40.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8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59.png" ContentType="image/png"/>
  <Override PartName="/ppt/media/image10.png" ContentType="image/png"/>
  <Override PartName="/ppt/media/image69.png" ContentType="image/png"/>
  <Override PartName="/ppt/media/image11.png" ContentType="image/png"/>
  <Override PartName="/ppt/media/image37.png" ContentType="image/png"/>
  <Override PartName="/ppt/media/image2.png" ContentType="image/png"/>
  <Override PartName="/ppt/media/image52.png" ContentType="image/png"/>
  <Override PartName="/ppt/media/image57.png" ContentType="image/png"/>
  <Override PartName="/ppt/media/image22.png" ContentType="image/png"/>
  <Override PartName="/ppt/media/image36.png" ContentType="image/png"/>
  <Override PartName="/ppt/media/image1.png" ContentType="image/png"/>
  <Override PartName="/ppt/media/image51.png" ContentType="image/png"/>
  <Override PartName="/ppt/media/image56.png" ContentType="image/png"/>
  <Override PartName="/ppt/media/image21.png" ContentType="image/png"/>
  <Override PartName="/ppt/media/image38.png" ContentType="image/png"/>
  <Override PartName="/ppt/media/image3.png" ContentType="image/png"/>
  <Override PartName="/ppt/media/image53.png" ContentType="image/png"/>
  <Override PartName="/ppt/media/image58.png" ContentType="image/png"/>
  <Override PartName="/ppt/media/image23.png" ContentType="image/png"/>
  <Override PartName="/ppt/media/image39.png" ContentType="image/png"/>
  <Override PartName="/ppt/media/image4.png" ContentType="image/png"/>
  <Override PartName="/ppt/media/image54.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6.png" ContentType="image/png"/>
  <Override PartName="/ppt/media/image91.png" ContentType="image/png"/>
  <Override PartName="/ppt/media/image17.png" ContentType="image/png"/>
  <Override PartName="/ppt/media/image7.png" ContentType="image/png"/>
  <Override PartName="/ppt/media/image92.png" ContentType="image/png"/>
  <Override PartName="/ppt/media/image18.png" ContentType="image/png"/>
  <Override PartName="/ppt/media/image8.png" ContentType="image/png"/>
  <Override PartName="/ppt/media/image93.png" ContentType="image/png"/>
  <Override PartName="/ppt/media/image19.png" ContentType="image/png"/>
  <Override PartName="/ppt/media/image9.png" ContentType="image/png"/>
  <Override PartName="/ppt/media/image94.png" ContentType="image/png"/>
  <Override PartName="/ppt/media/image90.png" ContentType="image/png"/>
  <Override PartName="/ppt/media/image5.png" ContentType="image/png"/>
  <Override PartName="/ppt/media/image55.png" ContentType="image/png"/>
  <Override PartName="/ppt/media/image20.png" ContentType="image/png"/>
  <Override PartName="/ppt/media/image79.png" ContentType="image/png"/>
  <Override PartName="/ppt/media/image48.png" ContentType="image/png"/>
  <Override PartName="/ppt/media/image49.png" ContentType="image/png"/>
  <Override PartName="/ppt/media/image50.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00.png" ContentType="image/png"/>
  <Override PartName="/ppt/media/image95.png" ContentType="image/png"/>
  <Override PartName="/ppt/media/image101.png" ContentType="image/png"/>
  <Override PartName="/ppt/media/image96.png" ContentType="image/png"/>
  <Override PartName="/ppt/media/image102.png" ContentType="image/png"/>
  <Override PartName="/ppt/media/image9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s-MX" sz="4400" spc="-1" strike="noStrike">
                <a:latin typeface="Arial"/>
              </a:rPr>
              <a:t>Pulse para desplazar la página</a:t>
            </a:r>
            <a:endParaRPr b="0" lang="es-MX" sz="4400" spc="-1" strike="noStrike">
              <a:latin typeface="Arial"/>
            </a:endParaRPr>
          </a:p>
        </p:txBody>
      </p:sp>
      <p:sp>
        <p:nvSpPr>
          <p:cNvPr id="202" name="PlaceHolder 2"/>
          <p:cNvSpPr>
            <a:spLocks noGrp="1"/>
          </p:cNvSpPr>
          <p:nvPr>
            <p:ph type="body"/>
          </p:nvPr>
        </p:nvSpPr>
        <p:spPr>
          <a:xfrm>
            <a:off x="777240" y="4777560"/>
            <a:ext cx="6217560" cy="4525920"/>
          </a:xfrm>
          <a:prstGeom prst="rect">
            <a:avLst/>
          </a:prstGeom>
        </p:spPr>
        <p:txBody>
          <a:bodyPr lIns="0" rIns="0" tIns="0" bIns="0">
            <a:noAutofit/>
          </a:bodyPr>
          <a:p>
            <a:r>
              <a:rPr b="0" lang="es-MX" sz="2000" spc="-1" strike="noStrike">
                <a:latin typeface="Arial"/>
              </a:rPr>
              <a:t>Pulse para editar el formato de las notas</a:t>
            </a:r>
            <a:endParaRPr b="0" lang="es-MX" sz="2000" spc="-1" strike="noStrike">
              <a:latin typeface="Arial"/>
            </a:endParaRPr>
          </a:p>
        </p:txBody>
      </p:sp>
      <p:sp>
        <p:nvSpPr>
          <p:cNvPr id="203" name="PlaceHolder 3"/>
          <p:cNvSpPr>
            <a:spLocks noGrp="1"/>
          </p:cNvSpPr>
          <p:nvPr>
            <p:ph type="hdr"/>
          </p:nvPr>
        </p:nvSpPr>
        <p:spPr>
          <a:xfrm>
            <a:off x="0" y="0"/>
            <a:ext cx="3372840" cy="502560"/>
          </a:xfrm>
          <a:prstGeom prst="rect">
            <a:avLst/>
          </a:prstGeom>
        </p:spPr>
        <p:txBody>
          <a:bodyPr lIns="0" rIns="0" tIns="0" bIns="0">
            <a:noAutofit/>
          </a:bodyPr>
          <a:p>
            <a:r>
              <a:rPr b="0" lang="es-MX" sz="1400" spc="-1" strike="noStrike">
                <a:latin typeface="Times New Roman"/>
              </a:rPr>
              <a:t> </a:t>
            </a:r>
            <a:endParaRPr b="0" lang="es-MX" sz="1400" spc="-1" strike="noStrike">
              <a:latin typeface="Times New Roman"/>
            </a:endParaRPr>
          </a:p>
        </p:txBody>
      </p:sp>
      <p:sp>
        <p:nvSpPr>
          <p:cNvPr id="204" name="PlaceHolder 4"/>
          <p:cNvSpPr>
            <a:spLocks noGrp="1"/>
          </p:cNvSpPr>
          <p:nvPr>
            <p:ph type="dt"/>
          </p:nvPr>
        </p:nvSpPr>
        <p:spPr>
          <a:xfrm>
            <a:off x="4399200" y="0"/>
            <a:ext cx="3372840" cy="502560"/>
          </a:xfrm>
          <a:prstGeom prst="rect">
            <a:avLst/>
          </a:prstGeom>
        </p:spPr>
        <p:txBody>
          <a:bodyPr lIns="0" rIns="0" tIns="0" bIns="0">
            <a:noAutofit/>
          </a:bodyPr>
          <a:p>
            <a:pPr algn="r"/>
            <a:r>
              <a:rPr b="0" lang="es-MX" sz="1400" spc="-1" strike="noStrike">
                <a:latin typeface="Times New Roman"/>
              </a:rPr>
              <a:t> </a:t>
            </a:r>
            <a:endParaRPr b="0" lang="es-MX" sz="1400" spc="-1" strike="noStrike">
              <a:latin typeface="Times New Roman"/>
            </a:endParaRPr>
          </a:p>
        </p:txBody>
      </p:sp>
      <p:sp>
        <p:nvSpPr>
          <p:cNvPr id="205" name="PlaceHolder 5"/>
          <p:cNvSpPr>
            <a:spLocks noGrp="1"/>
          </p:cNvSpPr>
          <p:nvPr>
            <p:ph type="ftr"/>
          </p:nvPr>
        </p:nvSpPr>
        <p:spPr>
          <a:xfrm>
            <a:off x="0" y="9555480"/>
            <a:ext cx="3372840" cy="502560"/>
          </a:xfrm>
          <a:prstGeom prst="rect">
            <a:avLst/>
          </a:prstGeom>
        </p:spPr>
        <p:txBody>
          <a:bodyPr lIns="0" rIns="0" tIns="0" bIns="0" anchor="b">
            <a:noAutofit/>
          </a:bodyPr>
          <a:p>
            <a:r>
              <a:rPr b="0" lang="es-MX" sz="1400" spc="-1" strike="noStrike">
                <a:latin typeface="Times New Roman"/>
              </a:rPr>
              <a:t> </a:t>
            </a:r>
            <a:endParaRPr b="0" lang="es-MX" sz="1400" spc="-1" strike="noStrike">
              <a:latin typeface="Times New Roman"/>
            </a:endParaRPr>
          </a:p>
        </p:txBody>
      </p:sp>
      <p:sp>
        <p:nvSpPr>
          <p:cNvPr id="206"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512BF8FA-D094-47D2-A70F-B9520A43FF44}" type="slidenum">
              <a:rPr b="0" lang="es-MX" sz="1400" spc="-1" strike="noStrike">
                <a:latin typeface="Times New Roman"/>
              </a:rPr>
              <a:t>1</a:t>
            </a:fld>
            <a:endParaRPr b="0" lang="es-MX"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2219400" y="777960"/>
            <a:ext cx="2660760" cy="38368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70" name="CustomShape 2"/>
          <p:cNvSpPr/>
          <p:nvPr/>
        </p:nvSpPr>
        <p:spPr>
          <a:xfrm>
            <a:off x="709560" y="4861080"/>
            <a:ext cx="5634360" cy="456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88"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90"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92"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94"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15003360" y="-10477440"/>
            <a:ext cx="29980440" cy="22478040"/>
          </a:xfrm>
          <a:prstGeom prst="rect">
            <a:avLst/>
          </a:prstGeom>
        </p:spPr>
      </p:sp>
      <p:sp>
        <p:nvSpPr>
          <p:cNvPr id="496"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15003360" y="-10477440"/>
            <a:ext cx="29980440" cy="22478040"/>
          </a:xfrm>
          <a:prstGeom prst="rect">
            <a:avLst/>
          </a:prstGeom>
        </p:spPr>
      </p:sp>
      <p:sp>
        <p:nvSpPr>
          <p:cNvPr id="498"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15003360" y="-10477440"/>
            <a:ext cx="29980440" cy="22478040"/>
          </a:xfrm>
          <a:prstGeom prst="rect">
            <a:avLst/>
          </a:prstGeom>
        </p:spPr>
      </p:sp>
      <p:sp>
        <p:nvSpPr>
          <p:cNvPr id="500"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15003360" y="-10477440"/>
            <a:ext cx="29980440" cy="22478040"/>
          </a:xfrm>
          <a:prstGeom prst="rect">
            <a:avLst/>
          </a:prstGeom>
        </p:spPr>
      </p:sp>
      <p:sp>
        <p:nvSpPr>
          <p:cNvPr id="502"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15003360" y="-10477440"/>
            <a:ext cx="29980440" cy="22478040"/>
          </a:xfrm>
          <a:prstGeom prst="rect">
            <a:avLst/>
          </a:prstGeom>
        </p:spPr>
      </p:sp>
      <p:sp>
        <p:nvSpPr>
          <p:cNvPr id="504"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2219400" y="777960"/>
            <a:ext cx="2660760" cy="38368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72" name="CustomShape 2"/>
          <p:cNvSpPr/>
          <p:nvPr/>
        </p:nvSpPr>
        <p:spPr>
          <a:xfrm>
            <a:off x="709560" y="4861080"/>
            <a:ext cx="5634360" cy="456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15003360" y="-10477440"/>
            <a:ext cx="29980440" cy="22478040"/>
          </a:xfrm>
          <a:prstGeom prst="rect">
            <a:avLst/>
          </a:prstGeom>
        </p:spPr>
      </p:sp>
      <p:sp>
        <p:nvSpPr>
          <p:cNvPr id="506"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15003360" y="-10477440"/>
            <a:ext cx="29980440" cy="22478040"/>
          </a:xfrm>
          <a:prstGeom prst="rect">
            <a:avLst/>
          </a:prstGeom>
        </p:spPr>
      </p:sp>
      <p:sp>
        <p:nvSpPr>
          <p:cNvPr id="508"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15003360" y="-10477440"/>
            <a:ext cx="29980440" cy="22478040"/>
          </a:xfrm>
          <a:prstGeom prst="rect">
            <a:avLst/>
          </a:prstGeom>
        </p:spPr>
      </p:sp>
      <p:sp>
        <p:nvSpPr>
          <p:cNvPr id="510"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15003360" y="-10477440"/>
            <a:ext cx="29980440" cy="22478040"/>
          </a:xfrm>
          <a:prstGeom prst="rect">
            <a:avLst/>
          </a:prstGeom>
        </p:spPr>
      </p:sp>
      <p:sp>
        <p:nvSpPr>
          <p:cNvPr id="512"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15003360" y="-10477440"/>
            <a:ext cx="29980440" cy="22478040"/>
          </a:xfrm>
          <a:prstGeom prst="rect">
            <a:avLst/>
          </a:prstGeom>
        </p:spPr>
      </p:sp>
      <p:sp>
        <p:nvSpPr>
          <p:cNvPr id="514"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15003360" y="-10477440"/>
            <a:ext cx="29980440" cy="22478040"/>
          </a:xfrm>
          <a:prstGeom prst="rect">
            <a:avLst/>
          </a:prstGeom>
        </p:spPr>
      </p:sp>
      <p:sp>
        <p:nvSpPr>
          <p:cNvPr id="516"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15003360" y="-10477440"/>
            <a:ext cx="29980440" cy="22478040"/>
          </a:xfrm>
          <a:prstGeom prst="rect">
            <a:avLst/>
          </a:prstGeom>
        </p:spPr>
      </p:sp>
      <p:sp>
        <p:nvSpPr>
          <p:cNvPr id="518"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15003360" y="-10477440"/>
            <a:ext cx="29980440" cy="22478040"/>
          </a:xfrm>
          <a:prstGeom prst="rect">
            <a:avLst/>
          </a:prstGeom>
        </p:spPr>
      </p:sp>
      <p:sp>
        <p:nvSpPr>
          <p:cNvPr id="520"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15003360" y="-10477440"/>
            <a:ext cx="29980440" cy="22478040"/>
          </a:xfrm>
          <a:prstGeom prst="rect">
            <a:avLst/>
          </a:prstGeom>
        </p:spPr>
      </p:sp>
      <p:sp>
        <p:nvSpPr>
          <p:cNvPr id="522"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15003360" y="-10477440"/>
            <a:ext cx="29980440" cy="22478040"/>
          </a:xfrm>
          <a:prstGeom prst="rect">
            <a:avLst/>
          </a:prstGeom>
        </p:spPr>
      </p:sp>
      <p:sp>
        <p:nvSpPr>
          <p:cNvPr id="524"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74"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15003360" y="-10477440"/>
            <a:ext cx="29980440" cy="22478040"/>
          </a:xfrm>
          <a:prstGeom prst="rect">
            <a:avLst/>
          </a:prstGeom>
        </p:spPr>
      </p:sp>
      <p:sp>
        <p:nvSpPr>
          <p:cNvPr id="526"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15003360" y="-10477440"/>
            <a:ext cx="29980440" cy="22478040"/>
          </a:xfrm>
          <a:prstGeom prst="rect">
            <a:avLst/>
          </a:prstGeom>
        </p:spPr>
      </p:sp>
      <p:sp>
        <p:nvSpPr>
          <p:cNvPr id="528"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15003360" y="-10477440"/>
            <a:ext cx="29980440" cy="22478040"/>
          </a:xfrm>
          <a:prstGeom prst="rect">
            <a:avLst/>
          </a:prstGeom>
        </p:spPr>
      </p:sp>
      <p:sp>
        <p:nvSpPr>
          <p:cNvPr id="530"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15003360" y="-10477440"/>
            <a:ext cx="29980440" cy="22478040"/>
          </a:xfrm>
          <a:prstGeom prst="rect">
            <a:avLst/>
          </a:prstGeom>
        </p:spPr>
      </p:sp>
      <p:sp>
        <p:nvSpPr>
          <p:cNvPr id="532"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15003360" y="-10477440"/>
            <a:ext cx="29980440" cy="22478040"/>
          </a:xfrm>
          <a:prstGeom prst="rect">
            <a:avLst/>
          </a:prstGeom>
        </p:spPr>
      </p:sp>
      <p:sp>
        <p:nvSpPr>
          <p:cNvPr id="534"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15003360" y="-10477440"/>
            <a:ext cx="29980440" cy="22478040"/>
          </a:xfrm>
          <a:prstGeom prst="rect">
            <a:avLst/>
          </a:prstGeom>
        </p:spPr>
      </p:sp>
      <p:sp>
        <p:nvSpPr>
          <p:cNvPr id="476"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15003360" y="-10477440"/>
            <a:ext cx="30008880" cy="22506480"/>
          </a:xfrm>
          <a:prstGeom prst="rect">
            <a:avLst/>
          </a:prstGeom>
        </p:spPr>
      </p:sp>
      <p:sp>
        <p:nvSpPr>
          <p:cNvPr id="478" name="CustomShape 2"/>
          <p:cNvSpPr/>
          <p:nvPr/>
        </p:nvSpPr>
        <p:spPr>
          <a:xfrm>
            <a:off x="709560" y="4861080"/>
            <a:ext cx="5629680" cy="4559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80"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15003360" y="-10477440"/>
            <a:ext cx="29960280" cy="22457880"/>
          </a:xfrm>
          <a:prstGeom prst="rect">
            <a:avLst/>
          </a:prstGeom>
        </p:spPr>
      </p:sp>
      <p:sp>
        <p:nvSpPr>
          <p:cNvPr id="482" name="CustomShape 2"/>
          <p:cNvSpPr/>
          <p:nvPr/>
        </p:nvSpPr>
        <p:spPr>
          <a:xfrm>
            <a:off x="709560" y="4861080"/>
            <a:ext cx="5619600" cy="4549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84"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86"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5"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7"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90"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94"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96"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98"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00"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2"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04"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6"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107"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9"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1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11"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112"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14"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115"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116"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117"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118"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119"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2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28"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35"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3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137"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3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41"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43"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44"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45"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47"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148"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50"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5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52"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153"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55"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156"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157"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158"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159"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160"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6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68"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7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7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75"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7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177"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7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81"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84"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85"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87"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188"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90"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9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92"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193"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95"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196"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197"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198"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199"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200"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8148600" y="268200"/>
            <a:ext cx="716040" cy="565560"/>
          </a:xfrm>
          <a:custGeom>
            <a:avLst/>
            <a:gdLst/>
            <a:ahLst/>
            <a:rect l="l" t="t" r="r" b="b"/>
            <a:pathLst>
              <a:path w="718070" h="566927">
                <a:moveTo>
                  <a:pt x="0" y="0"/>
                </a:moveTo>
                <a:lnTo>
                  <a:pt x="718070" y="0"/>
                </a:lnTo>
                <a:lnTo>
                  <a:pt x="718070" y="566927"/>
                </a:lnTo>
                <a:lnTo>
                  <a:pt x="0" y="566927"/>
                </a:lnTo>
                <a:lnTo>
                  <a:pt x="0" y="0"/>
                </a:lnTo>
                <a:close/>
              </a:path>
            </a:pathLst>
          </a:custGeom>
          <a:solidFill>
            <a:srgbClr val="ab1500"/>
          </a:solidFill>
          <a:ln>
            <a:noFill/>
          </a:ln>
        </p:spPr>
        <p:style>
          <a:lnRef idx="0"/>
          <a:fillRef idx="0"/>
          <a:effectRef idx="0"/>
          <a:fontRef idx="minor"/>
        </p:style>
      </p:sp>
      <p:sp>
        <p:nvSpPr>
          <p:cNvPr id="1" name="CustomShape 2"/>
          <p:cNvSpPr/>
          <p:nvPr/>
        </p:nvSpPr>
        <p:spPr>
          <a:xfrm>
            <a:off x="3108240" y="6378480"/>
            <a:ext cx="292428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2" name="CustomShape 3"/>
          <p:cNvSpPr/>
          <p:nvPr/>
        </p:nvSpPr>
        <p:spPr>
          <a:xfrm>
            <a:off x="457200" y="6378480"/>
            <a:ext cx="210204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8148600" y="268200"/>
            <a:ext cx="716040" cy="565560"/>
          </a:xfrm>
          <a:custGeom>
            <a:avLst/>
            <a:gdLst/>
            <a:ahLst/>
            <a:rect l="l" t="t" r="r" b="b"/>
            <a:pathLst>
              <a:path w="718070" h="566927">
                <a:moveTo>
                  <a:pt x="0" y="0"/>
                </a:moveTo>
                <a:lnTo>
                  <a:pt x="718070" y="0"/>
                </a:lnTo>
                <a:lnTo>
                  <a:pt x="718070" y="566927"/>
                </a:lnTo>
                <a:lnTo>
                  <a:pt x="0" y="566927"/>
                </a:lnTo>
                <a:lnTo>
                  <a:pt x="0" y="0"/>
                </a:lnTo>
                <a:close/>
              </a:path>
            </a:pathLst>
          </a:custGeom>
          <a:solidFill>
            <a:srgbClr val="ab1500"/>
          </a:solidFill>
          <a:ln>
            <a:noFill/>
          </a:ln>
        </p:spPr>
        <p:style>
          <a:lnRef idx="0"/>
          <a:fillRef idx="0"/>
          <a:effectRef idx="0"/>
          <a:fontRef idx="minor"/>
        </p:style>
      </p:sp>
      <p:sp>
        <p:nvSpPr>
          <p:cNvPr id="42" name="CustomShape 2"/>
          <p:cNvSpPr/>
          <p:nvPr/>
        </p:nvSpPr>
        <p:spPr>
          <a:xfrm>
            <a:off x="3108240" y="6378480"/>
            <a:ext cx="292428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43" name="CustomShape 3"/>
          <p:cNvSpPr/>
          <p:nvPr/>
        </p:nvSpPr>
        <p:spPr>
          <a:xfrm>
            <a:off x="457200" y="6378480"/>
            <a:ext cx="210204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44"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8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CustomShape 1"/>
          <p:cNvSpPr/>
          <p:nvPr/>
        </p:nvSpPr>
        <p:spPr>
          <a:xfrm>
            <a:off x="8148600" y="268200"/>
            <a:ext cx="716040" cy="565560"/>
          </a:xfrm>
          <a:custGeom>
            <a:avLst/>
            <a:gdLst/>
            <a:ahLst/>
            <a:rect l="l" t="t" r="r" b="b"/>
            <a:pathLst>
              <a:path w="718070" h="566927">
                <a:moveTo>
                  <a:pt x="0" y="0"/>
                </a:moveTo>
                <a:lnTo>
                  <a:pt x="718070" y="0"/>
                </a:lnTo>
                <a:lnTo>
                  <a:pt x="718070" y="566927"/>
                </a:lnTo>
                <a:lnTo>
                  <a:pt x="0" y="566927"/>
                </a:lnTo>
                <a:lnTo>
                  <a:pt x="0" y="0"/>
                </a:lnTo>
                <a:close/>
              </a:path>
            </a:pathLst>
          </a:custGeom>
          <a:solidFill>
            <a:srgbClr val="ab1500"/>
          </a:solidFill>
          <a:ln>
            <a:noFill/>
          </a:ln>
        </p:spPr>
        <p:style>
          <a:lnRef idx="0"/>
          <a:fillRef idx="0"/>
          <a:effectRef idx="0"/>
          <a:fontRef idx="minor"/>
        </p:style>
      </p:sp>
      <p:sp>
        <p:nvSpPr>
          <p:cNvPr id="121" name="CustomShape 2"/>
          <p:cNvSpPr/>
          <p:nvPr/>
        </p:nvSpPr>
        <p:spPr>
          <a:xfrm>
            <a:off x="3108240" y="6378480"/>
            <a:ext cx="292428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22" name="CustomShape 3"/>
          <p:cNvSpPr/>
          <p:nvPr/>
        </p:nvSpPr>
        <p:spPr>
          <a:xfrm>
            <a:off x="457200" y="6378480"/>
            <a:ext cx="210204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23"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s-MX" sz="1800" spc="-1" strike="noStrike">
                <a:latin typeface="Arial"/>
              </a:rPr>
              <a:t>Pulse para editar el formato del texto de título</a:t>
            </a:r>
            <a:endParaRPr b="0" lang="es-MX" sz="1800" spc="-1" strike="noStrike">
              <a:latin typeface="Arial"/>
            </a:endParaRPr>
          </a:p>
        </p:txBody>
      </p:sp>
      <p:sp>
        <p:nvSpPr>
          <p:cNvPr id="124" name="PlaceHolder 5"/>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1800" spc="-1" strike="noStrike">
                <a:latin typeface="Arial"/>
              </a:rPr>
              <a:t>Pulse para editar el formato de esquema del texto</a:t>
            </a:r>
            <a:endParaRPr b="0" lang="es-MX" sz="1800" spc="-1" strike="noStrike">
              <a:latin typeface="Arial"/>
            </a:endParaRPr>
          </a:p>
          <a:p>
            <a:pPr lvl="1" marL="864000" indent="-324000">
              <a:spcBef>
                <a:spcPts val="1134"/>
              </a:spcBef>
              <a:buClr>
                <a:srgbClr val="000000"/>
              </a:buClr>
              <a:buSzPct val="75000"/>
              <a:buFont typeface="Symbol" charset="2"/>
              <a:buChar char=""/>
            </a:pPr>
            <a:r>
              <a:rPr b="0" lang="es-MX" sz="1800" spc="-1" strike="noStrike">
                <a:latin typeface="Arial"/>
              </a:rPr>
              <a:t>Segundo nivel del esquema</a:t>
            </a:r>
            <a:endParaRPr b="0" lang="es-MX" sz="1800" spc="-1" strike="noStrike">
              <a:latin typeface="Arial"/>
            </a:endParaRPr>
          </a:p>
          <a:p>
            <a:pPr lvl="2" marL="1296000" indent="-288000">
              <a:spcBef>
                <a:spcPts val="850"/>
              </a:spcBef>
              <a:buClr>
                <a:srgbClr val="000000"/>
              </a:buClr>
              <a:buSzPct val="45000"/>
              <a:buFont typeface="Wingdings" charset="2"/>
              <a:buChar char=""/>
            </a:pPr>
            <a:r>
              <a:rPr b="0" lang="es-MX" sz="1800" spc="-1" strike="noStrike">
                <a:latin typeface="Arial"/>
              </a:rPr>
              <a:t>Tercer nivel del esquema</a:t>
            </a:r>
            <a:endParaRPr b="0" lang="es-MX" sz="1800" spc="-1" strike="noStrike">
              <a:latin typeface="Arial"/>
            </a:endParaRPr>
          </a:p>
          <a:p>
            <a:pPr lvl="3" marL="1728000" indent="-216000">
              <a:spcBef>
                <a:spcPts val="567"/>
              </a:spcBef>
              <a:buClr>
                <a:srgbClr val="000000"/>
              </a:buClr>
              <a:buSzPct val="75000"/>
              <a:buFont typeface="Symbol" charset="2"/>
              <a:buChar char=""/>
            </a:pPr>
            <a:r>
              <a:rPr b="0" lang="es-MX" sz="1800" spc="-1" strike="noStrike">
                <a:latin typeface="Arial"/>
              </a:rPr>
              <a:t>Cuarto nivel del esquema</a:t>
            </a:r>
            <a:endParaRPr b="0" lang="es-MX" sz="1800" spc="-1" strike="noStrike">
              <a:latin typeface="Arial"/>
            </a:endParaRPr>
          </a:p>
          <a:p>
            <a:pPr lvl="4" marL="2160000" indent="-216000">
              <a:spcBef>
                <a:spcPts val="283"/>
              </a:spcBef>
              <a:buClr>
                <a:srgbClr val="000000"/>
              </a:buClr>
              <a:buSzPct val="45000"/>
              <a:buFont typeface="Wingdings" charset="2"/>
              <a:buChar char=""/>
            </a:pPr>
            <a:r>
              <a:rPr b="0" lang="es-MX" sz="1800" spc="-1" strike="noStrike">
                <a:latin typeface="Arial"/>
              </a:rPr>
              <a:t>Quinto nivel del esquema</a:t>
            </a:r>
            <a:endParaRPr b="0" lang="es-MX" sz="1800" spc="-1" strike="noStrike">
              <a:latin typeface="Arial"/>
            </a:endParaRPr>
          </a:p>
          <a:p>
            <a:pPr lvl="5" marL="2592000" indent="-216000">
              <a:spcBef>
                <a:spcPts val="283"/>
              </a:spcBef>
              <a:buClr>
                <a:srgbClr val="000000"/>
              </a:buClr>
              <a:buSzPct val="45000"/>
              <a:buFont typeface="Wingdings" charset="2"/>
              <a:buChar char=""/>
            </a:pPr>
            <a:r>
              <a:rPr b="0" lang="es-MX" sz="1800" spc="-1" strike="noStrike">
                <a:latin typeface="Arial"/>
              </a:rPr>
              <a:t>Sexto nivel del esquema</a:t>
            </a:r>
            <a:endParaRPr b="0" lang="es-MX" sz="1800" spc="-1" strike="noStrike">
              <a:latin typeface="Arial"/>
            </a:endParaRPr>
          </a:p>
          <a:p>
            <a:pPr lvl="6" marL="3024000" indent="-216000">
              <a:spcBef>
                <a:spcPts val="283"/>
              </a:spcBef>
              <a:buClr>
                <a:srgbClr val="000000"/>
              </a:buClr>
              <a:buSzPct val="45000"/>
              <a:buFont typeface="Wingdings" charset="2"/>
              <a:buChar char=""/>
            </a:pPr>
            <a:r>
              <a:rPr b="0" lang="es-MX" sz="1800" spc="-1" strike="noStrike">
                <a:latin typeface="Arial"/>
              </a:rPr>
              <a:t>Séptimo nivel del esquema</a:t>
            </a:r>
            <a:endParaRPr b="0" lang="es-MX"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 name="CustomShape 1"/>
          <p:cNvSpPr/>
          <p:nvPr/>
        </p:nvSpPr>
        <p:spPr>
          <a:xfrm>
            <a:off x="3108240" y="6378480"/>
            <a:ext cx="292428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62" name="CustomShape 2"/>
          <p:cNvSpPr/>
          <p:nvPr/>
        </p:nvSpPr>
        <p:spPr>
          <a:xfrm>
            <a:off x="457200" y="6378480"/>
            <a:ext cx="210204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63"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164"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25.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slideLayout" Target="../slideLayouts/slideLayout25.xml"/><Relationship Id="rId8"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slideLayout" Target="../slideLayouts/slideLayout25.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25.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2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2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slideLayout" Target="../slideLayouts/slideLayout25.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slideLayout" Target="../slideLayouts/slideLayout25.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25.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slideLayout" Target="../slideLayouts/slideLayout25.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25.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2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25.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25.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25.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slideLayout" Target="../slideLayouts/slideLayout25.xml"/><Relationship Id="rId7"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5.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25.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25.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25.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slideLayout" Target="../slideLayouts/slideLayout25.xml"/><Relationship Id="rId5" Type="http://schemas.openxmlformats.org/officeDocument/2006/relationships/notesSlide" Target="../notesSlides/notesSlide34.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25.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25.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slideLayout" Target="../slideLayouts/slideLayout37.xml"/><Relationship Id="rId1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25.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7" name="CustomShape 1"/>
          <p:cNvSpPr/>
          <p:nvPr/>
        </p:nvSpPr>
        <p:spPr>
          <a:xfrm>
            <a:off x="1152000" y="162360"/>
            <a:ext cx="7990200" cy="1150200"/>
          </a:xfrm>
          <a:prstGeom prst="rect">
            <a:avLst/>
          </a:prstGeom>
          <a:solidFill>
            <a:srgbClr val="ffffff"/>
          </a:solidFill>
          <a:ln>
            <a:noFill/>
          </a:ln>
        </p:spPr>
        <p:style>
          <a:lnRef idx="0"/>
          <a:fillRef idx="0"/>
          <a:effectRef idx="0"/>
          <a:fontRef idx="minor"/>
        </p:style>
        <p:txBody>
          <a:bodyPr lIns="90000" rIns="90000" tIns="46800" bIns="46800" anchor="b">
            <a:noAutofit/>
          </a:bodyPr>
          <a:p>
            <a:pPr algn="ctr">
              <a:lnSpc>
                <a:spcPct val="100000"/>
              </a:lnSpc>
            </a:pPr>
            <a:r>
              <a:rPr b="1" lang="es-MX" sz="3000" spc="-1" strike="noStrike">
                <a:solidFill>
                  <a:srgbClr val="000000"/>
                </a:solidFill>
                <a:latin typeface="Chilanka"/>
                <a:ea typeface="DejaVu Sans"/>
              </a:rPr>
              <a:t>Spatially Resolved Spectroscopic Properties of Low-Redshift Star-Forming Galaxies</a:t>
            </a:r>
            <a:endParaRPr b="0" lang="es-MX" sz="3000" spc="-1" strike="noStrike">
              <a:latin typeface="Arial"/>
            </a:endParaRPr>
          </a:p>
        </p:txBody>
      </p:sp>
      <p:sp>
        <p:nvSpPr>
          <p:cNvPr id="208" name="CustomShape 2"/>
          <p:cNvSpPr/>
          <p:nvPr/>
        </p:nvSpPr>
        <p:spPr>
          <a:xfrm>
            <a:off x="1152000" y="5310360"/>
            <a:ext cx="7846200" cy="1311840"/>
          </a:xfrm>
          <a:prstGeom prst="rect">
            <a:avLst/>
          </a:prstGeom>
          <a:noFill/>
          <a:ln>
            <a:noFill/>
          </a:ln>
        </p:spPr>
        <p:style>
          <a:lnRef idx="0"/>
          <a:fillRef idx="0"/>
          <a:effectRef idx="0"/>
          <a:fontRef idx="minor"/>
        </p:style>
        <p:txBody>
          <a:bodyPr lIns="90000" rIns="90000" tIns="46800" bIns="46800">
            <a:noAutofit/>
          </a:bodyPr>
          <a:p>
            <a:pPr algn="ctr">
              <a:lnSpc>
                <a:spcPct val="80000"/>
              </a:lnSpc>
              <a:spcBef>
                <a:spcPts val="848"/>
              </a:spcBef>
            </a:pPr>
            <a:endParaRPr b="0" lang="es-MX" sz="18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Sebastián F. Sánchez –IA/UNAM</a:t>
            </a:r>
            <a:endParaRPr b="0" lang="es-MX" sz="16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a:t>
            </a:r>
            <a:r>
              <a:rPr b="0" lang="es-MX" sz="1800" spc="-1" strike="noStrike">
                <a:solidFill>
                  <a:srgbClr val="000000"/>
                </a:solidFill>
                <a:latin typeface="Chilanka"/>
                <a:ea typeface="DejaVu Sans"/>
              </a:rPr>
              <a:t>IA-UNAM Colloquio</a:t>
            </a:r>
            <a:endParaRPr b="0" lang="es-MX" sz="18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September 2019- </a:t>
            </a:r>
            <a:endParaRPr b="0" lang="es-MX" sz="1800" spc="-1" strike="noStrike">
              <a:latin typeface="Arial"/>
            </a:endParaRPr>
          </a:p>
        </p:txBody>
      </p:sp>
      <p:pic>
        <p:nvPicPr>
          <p:cNvPr id="209" name="" descr=""/>
          <p:cNvPicPr/>
          <p:nvPr/>
        </p:nvPicPr>
        <p:blipFill>
          <a:blip r:embed="rId2"/>
          <a:stretch/>
        </p:blipFill>
        <p:spPr>
          <a:xfrm>
            <a:off x="5082120" y="1476000"/>
            <a:ext cx="3916800" cy="3778920"/>
          </a:xfrm>
          <a:prstGeom prst="rect">
            <a:avLst/>
          </a:prstGeom>
          <a:ln>
            <a:noFill/>
          </a:ln>
        </p:spPr>
      </p:pic>
      <p:pic>
        <p:nvPicPr>
          <p:cNvPr id="210" name="" descr=""/>
          <p:cNvPicPr/>
          <p:nvPr/>
        </p:nvPicPr>
        <p:blipFill>
          <a:blip r:embed="rId3"/>
          <a:stretch/>
        </p:blipFill>
        <p:spPr>
          <a:xfrm>
            <a:off x="1164240" y="1476000"/>
            <a:ext cx="3916800" cy="3778920"/>
          </a:xfrm>
          <a:prstGeom prst="rect">
            <a:avLst/>
          </a:prstGeom>
          <a:ln>
            <a:noFill/>
          </a:ln>
        </p:spPr>
      </p:pic>
      <p:sp>
        <p:nvSpPr>
          <p:cNvPr id="211" name="CustomShape 3"/>
          <p:cNvSpPr/>
          <p:nvPr/>
        </p:nvSpPr>
        <p:spPr>
          <a:xfrm>
            <a:off x="1080000" y="1704240"/>
            <a:ext cx="2527920" cy="466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5"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pic>
        <p:nvPicPr>
          <p:cNvPr id="276" name="" descr=""/>
          <p:cNvPicPr/>
          <p:nvPr/>
        </p:nvPicPr>
        <p:blipFill>
          <a:blip r:embed="rId2"/>
          <a:stretch/>
        </p:blipFill>
        <p:spPr>
          <a:xfrm>
            <a:off x="23760" y="957960"/>
            <a:ext cx="9142560" cy="4566240"/>
          </a:xfrm>
          <a:prstGeom prst="rect">
            <a:avLst/>
          </a:prstGeom>
          <a:ln>
            <a:noFill/>
          </a:ln>
        </p:spPr>
      </p:pic>
      <p:sp>
        <p:nvSpPr>
          <p:cNvPr id="277" name="CustomShape 2"/>
          <p:cNvSpPr/>
          <p:nvPr/>
        </p:nvSpPr>
        <p:spPr>
          <a:xfrm>
            <a:off x="1116000" y="5400000"/>
            <a:ext cx="7954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SFGs/RGs segregates pretty well along the SFR-M* diagram.</a:t>
            </a:r>
            <a:br/>
            <a:r>
              <a:rPr b="1" lang="es-MX" sz="1800" spc="-1" strike="noStrike">
                <a:solidFill>
                  <a:srgbClr val="000000"/>
                </a:solidFill>
                <a:latin typeface="Chilanka"/>
                <a:ea typeface="DejaVu Sans"/>
              </a:rPr>
              <a:t>SFGs follow a well defined sequence (SFMS; Renzini &amp; Peng 2015), that evolves with time (Speagle et al. 2014; Sánchez et al. 2019). There should be a fast transition between SFGs and RGs (lack of GVGs).</a:t>
            </a:r>
            <a:br/>
            <a:r>
              <a:rPr b="1" lang="es-MX" sz="1800" spc="-1" strike="noStrike">
                <a:solidFill>
                  <a:srgbClr val="000000"/>
                </a:solidFill>
                <a:latin typeface="Chilanka"/>
                <a:ea typeface="DejaVu Sans"/>
              </a:rPr>
              <a:t>AGNs are mostly in the GV (Kauffman et al., 2003; Schawinski et al. 2010) </a:t>
            </a:r>
            <a:endParaRPr b="0" lang="es-MX" sz="1800" spc="-1" strike="noStrike">
              <a:latin typeface="Arial"/>
            </a:endParaRPr>
          </a:p>
        </p:txBody>
      </p:sp>
      <p:sp>
        <p:nvSpPr>
          <p:cNvPr id="278" name="CustomShape 3"/>
          <p:cNvSpPr/>
          <p:nvPr/>
        </p:nvSpPr>
        <p:spPr>
          <a:xfrm>
            <a:off x="6519960" y="3621600"/>
            <a:ext cx="561240" cy="82080"/>
          </a:xfrm>
          <a:custGeom>
            <a:avLst/>
            <a:gdLst/>
            <a:ahLst/>
            <a:rect l="l" t="t" r="r" b="b"/>
            <a:pathLst>
              <a:path w="1562" h="231">
                <a:moveTo>
                  <a:pt x="1561" y="57"/>
                </a:moveTo>
                <a:lnTo>
                  <a:pt x="390" y="57"/>
                </a:lnTo>
                <a:lnTo>
                  <a:pt x="390" y="0"/>
                </a:lnTo>
                <a:lnTo>
                  <a:pt x="0" y="115"/>
                </a:lnTo>
                <a:lnTo>
                  <a:pt x="390" y="230"/>
                </a:lnTo>
                <a:lnTo>
                  <a:pt x="390" y="172"/>
                </a:lnTo>
                <a:lnTo>
                  <a:pt x="1561" y="172"/>
                </a:lnTo>
                <a:lnTo>
                  <a:pt x="1561" y="57"/>
                </a:lnTo>
              </a:path>
            </a:pathLst>
          </a:custGeom>
          <a:solidFill>
            <a:srgbClr val="1c1c1c"/>
          </a:solidFill>
          <a:ln w="9360">
            <a:solidFill>
              <a:srgbClr val="111111"/>
            </a:solidFill>
            <a:round/>
          </a:ln>
        </p:spPr>
        <p:style>
          <a:lnRef idx="0"/>
          <a:fillRef idx="0"/>
          <a:effectRef idx="0"/>
          <a:fontRef idx="minor"/>
        </p:style>
      </p:sp>
      <p:sp>
        <p:nvSpPr>
          <p:cNvPr id="279" name="CustomShape 4"/>
          <p:cNvSpPr/>
          <p:nvPr/>
        </p:nvSpPr>
        <p:spPr>
          <a:xfrm>
            <a:off x="7180920" y="3096000"/>
            <a:ext cx="90720" cy="528840"/>
          </a:xfrm>
          <a:custGeom>
            <a:avLst/>
            <a:gdLst/>
            <a:ahLst/>
            <a:rect l="l" t="t" r="r" b="b"/>
            <a:pathLst>
              <a:path w="255" h="1472">
                <a:moveTo>
                  <a:pt x="63" y="1471"/>
                </a:moveTo>
                <a:lnTo>
                  <a:pt x="63" y="367"/>
                </a:lnTo>
                <a:lnTo>
                  <a:pt x="0" y="367"/>
                </a:lnTo>
                <a:lnTo>
                  <a:pt x="127" y="0"/>
                </a:lnTo>
                <a:lnTo>
                  <a:pt x="254" y="367"/>
                </a:lnTo>
                <a:lnTo>
                  <a:pt x="190" y="367"/>
                </a:lnTo>
                <a:lnTo>
                  <a:pt x="190" y="1471"/>
                </a:lnTo>
                <a:lnTo>
                  <a:pt x="63" y="1471"/>
                </a:lnTo>
              </a:path>
            </a:pathLst>
          </a:custGeom>
          <a:solidFill>
            <a:srgbClr val="111111"/>
          </a:solidFill>
          <a:ln w="9360">
            <a:solidFill>
              <a:srgbClr val="666666"/>
            </a:solidFill>
            <a:round/>
          </a:ln>
        </p:spPr>
        <p:style>
          <a:lnRef idx="0"/>
          <a:fillRef idx="0"/>
          <a:effectRef idx="0"/>
          <a:fontRef idx="minor"/>
        </p:style>
      </p:sp>
      <p:sp>
        <p:nvSpPr>
          <p:cNvPr id="280" name="CustomShape 5"/>
          <p:cNvSpPr/>
          <p:nvPr/>
        </p:nvSpPr>
        <p:spPr>
          <a:xfrm rot="19217400">
            <a:off x="6429960" y="3730680"/>
            <a:ext cx="1683000" cy="15120"/>
          </a:xfrm>
          <a:prstGeom prst="flowChartProcess">
            <a:avLst/>
          </a:prstGeom>
          <a:solidFill>
            <a:srgbClr val="1c1c1c"/>
          </a:solidFill>
          <a:ln w="9360">
            <a:solidFill>
              <a:srgbClr val="1c1c1c"/>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81" name="" descr=""/>
          <p:cNvPicPr/>
          <p:nvPr/>
        </p:nvPicPr>
        <p:blipFill>
          <a:blip r:embed="rId2"/>
          <a:stretch/>
        </p:blipFill>
        <p:spPr>
          <a:xfrm>
            <a:off x="23760" y="1006560"/>
            <a:ext cx="9142560" cy="4566240"/>
          </a:xfrm>
          <a:prstGeom prst="rect">
            <a:avLst/>
          </a:prstGeom>
          <a:ln>
            <a:noFill/>
          </a:ln>
        </p:spPr>
      </p:pic>
      <p:sp>
        <p:nvSpPr>
          <p:cNvPr id="282"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sp>
        <p:nvSpPr>
          <p:cNvPr id="283" name="CustomShape 2"/>
          <p:cNvSpPr/>
          <p:nvPr/>
        </p:nvSpPr>
        <p:spPr>
          <a:xfrm>
            <a:off x="1116000" y="5544000"/>
            <a:ext cx="7954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Galaxies halt SF primarily due to a lack of (molecular) gas, that affects mostly to early-type galaxies (e.g. Saintoinge et al. 2011; Calette et al. 2019). However, depletion time (SFE) changes along M* and the morphological type (e.g., Davies et al. 2014; Colombo et al. 2014).</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4"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sp>
        <p:nvSpPr>
          <p:cNvPr id="285" name="CustomShape 2"/>
          <p:cNvSpPr/>
          <p:nvPr/>
        </p:nvSpPr>
        <p:spPr>
          <a:xfrm>
            <a:off x="1116000" y="5544000"/>
            <a:ext cx="7954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Galaxies halt SF primarily due to a lack of (molecular) gas, that affects mostly to early-type galaxies (e.g. Saintoinge et al. 2011; Calette et al. 2019). However, depletion time (</a:t>
            </a:r>
            <a:r>
              <a:rPr b="1" lang="es-MX" sz="1800" spc="-1" strike="noStrike">
                <a:solidFill>
                  <a:srgbClr val="000000"/>
                </a:solidFill>
                <a:latin typeface="Chilanka"/>
                <a:ea typeface="Chilanka"/>
              </a:rPr>
              <a:t>τ=</a:t>
            </a:r>
            <a:r>
              <a:rPr b="1" lang="es-MX" sz="1800" spc="-1" strike="noStrike">
                <a:solidFill>
                  <a:srgbClr val="000000"/>
                </a:solidFill>
                <a:latin typeface="Chilanka"/>
                <a:ea typeface="DejaVu Sans"/>
              </a:rPr>
              <a:t>SFE</a:t>
            </a:r>
            <a:r>
              <a:rPr b="1" lang="es-MX" sz="1800" spc="-1" strike="noStrike" baseline="33000">
                <a:solidFill>
                  <a:srgbClr val="000000"/>
                </a:solidFill>
                <a:latin typeface="Chilanka"/>
                <a:ea typeface="DejaVu Sans"/>
              </a:rPr>
              <a:t>-1</a:t>
            </a:r>
            <a:r>
              <a:rPr b="1" lang="es-MX" sz="1800" spc="-1" strike="noStrike">
                <a:solidFill>
                  <a:srgbClr val="000000"/>
                </a:solidFill>
                <a:latin typeface="Chilanka"/>
                <a:ea typeface="DejaVu Sans"/>
              </a:rPr>
              <a:t>; SFE=SFR/M</a:t>
            </a:r>
            <a:r>
              <a:rPr b="1" lang="es-MX" sz="1800" spc="-1" strike="noStrike" baseline="-33000">
                <a:solidFill>
                  <a:srgbClr val="000000"/>
                </a:solidFill>
                <a:latin typeface="Chilanka"/>
                <a:ea typeface="DejaVu Sans"/>
              </a:rPr>
              <a:t>gas</a:t>
            </a:r>
            <a:r>
              <a:rPr b="1" lang="es-MX" sz="1800" spc="-1" strike="noStrike">
                <a:solidFill>
                  <a:srgbClr val="000000"/>
                </a:solidFill>
                <a:latin typeface="Chilanka"/>
                <a:ea typeface="DejaVu Sans"/>
              </a:rPr>
              <a:t>) changes along M* and the morphological type (e.g., Davies et al. 2014; Colombo et al. 2014).</a:t>
            </a:r>
            <a:endParaRPr b="0" lang="es-MX" sz="1800" spc="-1" strike="noStrike">
              <a:latin typeface="Arial"/>
            </a:endParaRPr>
          </a:p>
        </p:txBody>
      </p:sp>
      <p:pic>
        <p:nvPicPr>
          <p:cNvPr id="286" name="" descr=""/>
          <p:cNvPicPr/>
          <p:nvPr/>
        </p:nvPicPr>
        <p:blipFill>
          <a:blip r:embed="rId2"/>
          <a:stretch/>
        </p:blipFill>
        <p:spPr>
          <a:xfrm>
            <a:off x="23760" y="984600"/>
            <a:ext cx="9142560" cy="4566240"/>
          </a:xfrm>
          <a:prstGeom prst="rect">
            <a:avLst/>
          </a:prstGeom>
          <a:ln>
            <a:noFill/>
          </a:ln>
        </p:spPr>
      </p:pic>
      <p:sp>
        <p:nvSpPr>
          <p:cNvPr id="287" name="Line 3"/>
          <p:cNvSpPr/>
          <p:nvPr/>
        </p:nvSpPr>
        <p:spPr>
          <a:xfrm flipV="1">
            <a:off x="6624000" y="1332000"/>
            <a:ext cx="1368000" cy="1224000"/>
          </a:xfrm>
          <a:prstGeom prst="line">
            <a:avLst/>
          </a:prstGeom>
          <a:ln cap="rnd" w="36000">
            <a:solidFill>
              <a:srgbClr val="111111"/>
            </a:solidFill>
            <a:prstDash val="sysDot"/>
            <a:round/>
          </a:ln>
        </p:spPr>
        <p:style>
          <a:lnRef idx="0"/>
          <a:fillRef idx="0"/>
          <a:effectRef idx="0"/>
          <a:fontRef idx="minor"/>
        </p:style>
      </p:sp>
      <p:sp>
        <p:nvSpPr>
          <p:cNvPr id="288" name="Line 4"/>
          <p:cNvSpPr/>
          <p:nvPr/>
        </p:nvSpPr>
        <p:spPr>
          <a:xfrm flipV="1">
            <a:off x="4788000" y="1332000"/>
            <a:ext cx="1368000" cy="1224000"/>
          </a:xfrm>
          <a:prstGeom prst="line">
            <a:avLst/>
          </a:prstGeom>
          <a:ln cap="rnd" w="36000">
            <a:solidFill>
              <a:srgbClr val="111111"/>
            </a:solidFill>
            <a:prstDash val="sysDot"/>
            <a:round/>
          </a:ln>
        </p:spPr>
        <p:style>
          <a:lnRef idx="0"/>
          <a:fillRef idx="0"/>
          <a:effectRef idx="0"/>
          <a:fontRef idx="minor"/>
        </p:style>
      </p:sp>
      <p:sp>
        <p:nvSpPr>
          <p:cNvPr id="289" name="Line 5"/>
          <p:cNvSpPr/>
          <p:nvPr/>
        </p:nvSpPr>
        <p:spPr>
          <a:xfrm flipV="1">
            <a:off x="2952000" y="1332000"/>
            <a:ext cx="1368000" cy="1224000"/>
          </a:xfrm>
          <a:prstGeom prst="line">
            <a:avLst/>
          </a:prstGeom>
          <a:ln cap="rnd" w="36000">
            <a:solidFill>
              <a:srgbClr val="111111"/>
            </a:solidFill>
            <a:prstDash val="sysDot"/>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90" name="" descr=""/>
          <p:cNvPicPr/>
          <p:nvPr/>
        </p:nvPicPr>
        <p:blipFill>
          <a:blip r:embed="rId2"/>
          <a:stretch/>
        </p:blipFill>
        <p:spPr>
          <a:xfrm>
            <a:off x="36360" y="1264680"/>
            <a:ext cx="9143280" cy="4278960"/>
          </a:xfrm>
          <a:prstGeom prst="rect">
            <a:avLst/>
          </a:prstGeom>
          <a:ln>
            <a:noFill/>
          </a:ln>
        </p:spPr>
      </p:pic>
      <p:sp>
        <p:nvSpPr>
          <p:cNvPr id="291"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Scaling relations -</a:t>
            </a:r>
            <a:endParaRPr b="0" lang="es-MX" sz="2400" spc="-1" strike="noStrike">
              <a:latin typeface="Arial"/>
            </a:endParaRPr>
          </a:p>
        </p:txBody>
      </p:sp>
      <p:sp>
        <p:nvSpPr>
          <p:cNvPr id="292" name="CustomShape 2"/>
          <p:cNvSpPr/>
          <p:nvPr/>
        </p:nvSpPr>
        <p:spPr>
          <a:xfrm>
            <a:off x="1116000" y="5544000"/>
            <a:ext cx="7954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Star-forming galaxies present different scaling relations: (1) SFMS (SFR-M</a:t>
            </a:r>
            <a:r>
              <a:rPr b="1" lang="es-MX" sz="1800" spc="-1" strike="noStrike" baseline="-33000">
                <a:solidFill>
                  <a:srgbClr val="000000"/>
                </a:solidFill>
                <a:latin typeface="Chilanka"/>
                <a:ea typeface="DejaVu Sans"/>
              </a:rPr>
              <a:t>*</a:t>
            </a:r>
            <a:r>
              <a:rPr b="1" lang="es-MX" sz="1800" spc="-1" strike="noStrike">
                <a:solidFill>
                  <a:srgbClr val="000000"/>
                </a:solidFill>
                <a:latin typeface="Chilanka"/>
                <a:ea typeface="DejaVu Sans"/>
              </a:rPr>
              <a:t>); (2) SK-law (SFR-Mgas); (3) Mass-Metallicity relation (MZR, Tremonti et al. 2004). The MZR is not lineal. It presents two regimes, a lineal one (M</a:t>
            </a:r>
            <a:r>
              <a:rPr b="1" lang="es-MX" sz="1800" spc="-1" strike="noStrike" baseline="-33000">
                <a:solidFill>
                  <a:srgbClr val="000000"/>
                </a:solidFill>
                <a:latin typeface="Chilanka"/>
                <a:ea typeface="DejaVu Sans"/>
              </a:rPr>
              <a:t>*</a:t>
            </a:r>
            <a:r>
              <a:rPr b="1" lang="es-MX" sz="1800" spc="-1" strike="noStrike">
                <a:solidFill>
                  <a:srgbClr val="000000"/>
                </a:solidFill>
                <a:latin typeface="Chilanka"/>
                <a:ea typeface="DejaVu Sans"/>
              </a:rPr>
              <a:t>&lt;10</a:t>
            </a:r>
            <a:r>
              <a:rPr b="1" lang="es-MX" sz="1800" spc="-1" strike="noStrike" baseline="33000">
                <a:solidFill>
                  <a:srgbClr val="000000"/>
                </a:solidFill>
                <a:latin typeface="Chilanka"/>
                <a:ea typeface="DejaVu Sans"/>
              </a:rPr>
              <a:t>9.5</a:t>
            </a:r>
            <a:r>
              <a:rPr b="1" lang="es-MX" sz="1800" spc="-1" strike="noStrike">
                <a:solidFill>
                  <a:srgbClr val="000000"/>
                </a:solidFill>
                <a:latin typeface="Chilanka"/>
                <a:ea typeface="DejaVu Sans"/>
              </a:rPr>
              <a:t> M</a:t>
            </a:r>
            <a:r>
              <a:rPr b="1" lang="es-MX" sz="1800" spc="-1" strike="noStrike" baseline="-33000">
                <a:solidFill>
                  <a:srgbClr val="000000"/>
                </a:solidFill>
                <a:latin typeface="Chilanka"/>
                <a:ea typeface="Chilanka"/>
              </a:rPr>
              <a:t>☉</a:t>
            </a:r>
            <a:r>
              <a:rPr b="1" lang="es-MX" sz="1800" spc="-1" strike="noStrike">
                <a:solidFill>
                  <a:srgbClr val="000000"/>
                </a:solidFill>
                <a:latin typeface="Chilanka"/>
                <a:ea typeface="DejaVu Sans"/>
              </a:rPr>
              <a:t>) and a plateau (M</a:t>
            </a:r>
            <a:r>
              <a:rPr b="1" lang="es-MX" sz="1800" spc="-1" strike="noStrike" baseline="-33000">
                <a:solidFill>
                  <a:srgbClr val="000000"/>
                </a:solidFill>
                <a:latin typeface="Chilanka"/>
                <a:ea typeface="DejaVu Sans"/>
              </a:rPr>
              <a:t>*</a:t>
            </a:r>
            <a:r>
              <a:rPr b="1" lang="es-MX" sz="1800" spc="-1" strike="noStrike">
                <a:solidFill>
                  <a:srgbClr val="000000"/>
                </a:solidFill>
                <a:latin typeface="Chilanka"/>
                <a:ea typeface="DejaVu Sans"/>
              </a:rPr>
              <a:t>~10</a:t>
            </a:r>
            <a:r>
              <a:rPr b="1" lang="es-MX" sz="1800" spc="-1" strike="noStrike" baseline="33000">
                <a:solidFill>
                  <a:srgbClr val="000000"/>
                </a:solidFill>
                <a:latin typeface="Chilanka"/>
                <a:ea typeface="DejaVu Sans"/>
              </a:rPr>
              <a:t>11</a:t>
            </a:r>
            <a:r>
              <a:rPr b="1" lang="es-MX" sz="1800" spc="-1" strike="noStrike">
                <a:solidFill>
                  <a:srgbClr val="000000"/>
                </a:solidFill>
                <a:latin typeface="Chilanka"/>
                <a:ea typeface="DejaVu Sans"/>
              </a:rPr>
              <a:t> M</a:t>
            </a:r>
            <a:r>
              <a:rPr b="1" lang="es-MX" sz="1800" spc="-1" strike="noStrike" baseline="-33000">
                <a:solidFill>
                  <a:srgbClr val="000000"/>
                </a:solidFill>
                <a:latin typeface="Chilanka"/>
                <a:ea typeface="Chilanka"/>
              </a:rPr>
              <a:t>☉</a:t>
            </a:r>
            <a:r>
              <a:rPr b="1" lang="es-MX" sz="1800" spc="-1" strike="noStrike">
                <a:solidFill>
                  <a:srgbClr val="000000"/>
                </a:solidFill>
                <a:latin typeface="Chilanka"/>
                <a:ea typeface="DejaVu Sans"/>
              </a:rPr>
              <a:t>): Outflows/inflows equilibrium?</a:t>
            </a:r>
            <a:endParaRPr b="0" lang="es-MX" sz="1800" spc="-1" strike="noStrike">
              <a:latin typeface="Arial"/>
            </a:endParaRPr>
          </a:p>
        </p:txBody>
      </p:sp>
      <p:sp>
        <p:nvSpPr>
          <p:cNvPr id="293" name="Line 3"/>
          <p:cNvSpPr/>
          <p:nvPr/>
        </p:nvSpPr>
        <p:spPr>
          <a:xfrm flipV="1">
            <a:off x="1368000" y="2160000"/>
            <a:ext cx="648000" cy="576000"/>
          </a:xfrm>
          <a:prstGeom prst="line">
            <a:avLst/>
          </a:prstGeom>
          <a:ln cap="rnd" w="36000">
            <a:solidFill>
              <a:srgbClr val="111111"/>
            </a:solidFill>
            <a:prstDash val="sysDot"/>
            <a:round/>
          </a:ln>
        </p:spPr>
        <p:style>
          <a:lnRef idx="0"/>
          <a:fillRef idx="0"/>
          <a:effectRef idx="0"/>
          <a:fontRef idx="minor"/>
        </p:style>
      </p:sp>
      <p:sp>
        <p:nvSpPr>
          <p:cNvPr id="294" name="Line 4"/>
          <p:cNvSpPr/>
          <p:nvPr/>
        </p:nvSpPr>
        <p:spPr>
          <a:xfrm>
            <a:off x="2087640" y="2124000"/>
            <a:ext cx="613800" cy="0"/>
          </a:xfrm>
          <a:prstGeom prst="line">
            <a:avLst/>
          </a:prstGeom>
          <a:ln cap="rnd" w="36000">
            <a:solidFill>
              <a:srgbClr val="111111"/>
            </a:solidFill>
            <a:prstDash val="sysDot"/>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95" name="CustomShape 1"/>
          <p:cNvSpPr/>
          <p:nvPr/>
        </p:nvSpPr>
        <p:spPr>
          <a:xfrm>
            <a:off x="432360" y="72000"/>
            <a:ext cx="8710920" cy="115596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0" lang="es-MX" sz="2600" spc="-1" strike="noStrike">
                <a:solidFill>
                  <a:srgbClr val="ffffff"/>
                </a:solidFill>
                <a:latin typeface="Chilanka"/>
                <a:ea typeface="DejaVu Sans"/>
              </a:rPr>
              <a:t>However, galaxies are resolved objects: SF, ionization, metal recycle are local processes, not global ones.</a:t>
            </a:r>
            <a:endParaRPr b="0" lang="es-MX" sz="2600" spc="-1" strike="noStrike">
              <a:latin typeface="Arial"/>
            </a:endParaRPr>
          </a:p>
        </p:txBody>
      </p:sp>
      <p:pic>
        <p:nvPicPr>
          <p:cNvPr id="296" name="" descr=""/>
          <p:cNvPicPr/>
          <p:nvPr/>
        </p:nvPicPr>
        <p:blipFill>
          <a:blip r:embed="rId1"/>
          <a:stretch/>
        </p:blipFill>
        <p:spPr>
          <a:xfrm>
            <a:off x="144360" y="1054080"/>
            <a:ext cx="1646640" cy="1441440"/>
          </a:xfrm>
          <a:prstGeom prst="rect">
            <a:avLst/>
          </a:prstGeom>
          <a:ln>
            <a:noFill/>
          </a:ln>
        </p:spPr>
      </p:pic>
      <p:pic>
        <p:nvPicPr>
          <p:cNvPr id="297" name="" descr=""/>
          <p:cNvPicPr/>
          <p:nvPr/>
        </p:nvPicPr>
        <p:blipFill>
          <a:blip r:embed="rId2"/>
          <a:stretch/>
        </p:blipFill>
        <p:spPr>
          <a:xfrm>
            <a:off x="4838760" y="1154160"/>
            <a:ext cx="1563840" cy="1441440"/>
          </a:xfrm>
          <a:prstGeom prst="rect">
            <a:avLst/>
          </a:prstGeom>
          <a:ln>
            <a:noFill/>
          </a:ln>
        </p:spPr>
      </p:pic>
      <p:pic>
        <p:nvPicPr>
          <p:cNvPr id="298" name="" descr=""/>
          <p:cNvPicPr/>
          <p:nvPr/>
        </p:nvPicPr>
        <p:blipFill>
          <a:blip r:embed="rId3"/>
          <a:stretch/>
        </p:blipFill>
        <p:spPr>
          <a:xfrm>
            <a:off x="5086440" y="2773440"/>
            <a:ext cx="1563840" cy="1441440"/>
          </a:xfrm>
          <a:prstGeom prst="rect">
            <a:avLst/>
          </a:prstGeom>
          <a:ln>
            <a:noFill/>
          </a:ln>
        </p:spPr>
      </p:pic>
      <p:pic>
        <p:nvPicPr>
          <p:cNvPr id="299" name="" descr=""/>
          <p:cNvPicPr/>
          <p:nvPr/>
        </p:nvPicPr>
        <p:blipFill>
          <a:blip r:embed="rId4"/>
          <a:stretch/>
        </p:blipFill>
        <p:spPr>
          <a:xfrm>
            <a:off x="3440160" y="2660760"/>
            <a:ext cx="1737000" cy="1476360"/>
          </a:xfrm>
          <a:prstGeom prst="rect">
            <a:avLst/>
          </a:prstGeom>
          <a:ln>
            <a:noFill/>
          </a:ln>
        </p:spPr>
      </p:pic>
      <p:pic>
        <p:nvPicPr>
          <p:cNvPr id="300" name="" descr=""/>
          <p:cNvPicPr/>
          <p:nvPr/>
        </p:nvPicPr>
        <p:blipFill>
          <a:blip r:embed="rId5"/>
          <a:stretch/>
        </p:blipFill>
        <p:spPr>
          <a:xfrm>
            <a:off x="3430440" y="1136520"/>
            <a:ext cx="1570320" cy="1405080"/>
          </a:xfrm>
          <a:prstGeom prst="rect">
            <a:avLst/>
          </a:prstGeom>
          <a:ln>
            <a:noFill/>
          </a:ln>
        </p:spPr>
      </p:pic>
      <p:pic>
        <p:nvPicPr>
          <p:cNvPr id="301" name="" descr=""/>
          <p:cNvPicPr/>
          <p:nvPr/>
        </p:nvPicPr>
        <p:blipFill>
          <a:blip r:embed="rId6"/>
          <a:stretch/>
        </p:blipFill>
        <p:spPr>
          <a:xfrm>
            <a:off x="1873080" y="2705040"/>
            <a:ext cx="1479960" cy="1297080"/>
          </a:xfrm>
          <a:prstGeom prst="rect">
            <a:avLst/>
          </a:prstGeom>
          <a:ln>
            <a:noFill/>
          </a:ln>
        </p:spPr>
      </p:pic>
      <p:pic>
        <p:nvPicPr>
          <p:cNvPr id="302" name="" descr=""/>
          <p:cNvPicPr/>
          <p:nvPr/>
        </p:nvPicPr>
        <p:blipFill>
          <a:blip r:embed="rId7"/>
          <a:stretch/>
        </p:blipFill>
        <p:spPr>
          <a:xfrm>
            <a:off x="1916280" y="1163520"/>
            <a:ext cx="1511280" cy="1446480"/>
          </a:xfrm>
          <a:prstGeom prst="rect">
            <a:avLst/>
          </a:prstGeom>
          <a:ln>
            <a:noFill/>
          </a:ln>
        </p:spPr>
      </p:pic>
      <p:pic>
        <p:nvPicPr>
          <p:cNvPr id="303" name="" descr=""/>
          <p:cNvPicPr/>
          <p:nvPr/>
        </p:nvPicPr>
        <p:blipFill>
          <a:blip r:embed="rId8"/>
          <a:stretch/>
        </p:blipFill>
        <p:spPr>
          <a:xfrm>
            <a:off x="1812960" y="5364000"/>
            <a:ext cx="1698840" cy="1438560"/>
          </a:xfrm>
          <a:prstGeom prst="rect">
            <a:avLst/>
          </a:prstGeom>
          <a:ln>
            <a:noFill/>
          </a:ln>
        </p:spPr>
      </p:pic>
      <p:pic>
        <p:nvPicPr>
          <p:cNvPr id="304" name="" descr=""/>
          <p:cNvPicPr/>
          <p:nvPr/>
        </p:nvPicPr>
        <p:blipFill>
          <a:blip r:embed="rId9"/>
          <a:stretch/>
        </p:blipFill>
        <p:spPr>
          <a:xfrm>
            <a:off x="1865160" y="3994200"/>
            <a:ext cx="1767240" cy="1366920"/>
          </a:xfrm>
          <a:prstGeom prst="rect">
            <a:avLst/>
          </a:prstGeom>
          <a:ln>
            <a:noFill/>
          </a:ln>
        </p:spPr>
      </p:pic>
      <p:pic>
        <p:nvPicPr>
          <p:cNvPr id="305" name="" descr=""/>
          <p:cNvPicPr/>
          <p:nvPr/>
        </p:nvPicPr>
        <p:blipFill>
          <a:blip r:embed="rId10"/>
          <a:stretch/>
        </p:blipFill>
        <p:spPr>
          <a:xfrm>
            <a:off x="4264200" y="5405400"/>
            <a:ext cx="2468520" cy="1225800"/>
          </a:xfrm>
          <a:prstGeom prst="rect">
            <a:avLst/>
          </a:prstGeom>
          <a:ln>
            <a:noFill/>
          </a:ln>
        </p:spPr>
      </p:pic>
      <p:pic>
        <p:nvPicPr>
          <p:cNvPr id="306" name="" descr=""/>
          <p:cNvPicPr/>
          <p:nvPr/>
        </p:nvPicPr>
        <p:blipFill>
          <a:blip r:embed="rId11"/>
          <a:stretch/>
        </p:blipFill>
        <p:spPr>
          <a:xfrm>
            <a:off x="4510080" y="4216320"/>
            <a:ext cx="2138400" cy="1079640"/>
          </a:xfrm>
          <a:prstGeom prst="rect">
            <a:avLst/>
          </a:prstGeom>
          <a:ln>
            <a:noFill/>
          </a:ln>
        </p:spPr>
      </p:pic>
      <p:pic>
        <p:nvPicPr>
          <p:cNvPr id="307" name="" descr=""/>
          <p:cNvPicPr/>
          <p:nvPr/>
        </p:nvPicPr>
        <p:blipFill>
          <a:blip r:embed="rId12"/>
          <a:stretch/>
        </p:blipFill>
        <p:spPr>
          <a:xfrm>
            <a:off x="6899400" y="3960720"/>
            <a:ext cx="2055960" cy="2740320"/>
          </a:xfrm>
          <a:prstGeom prst="rect">
            <a:avLst/>
          </a:prstGeom>
          <a:ln>
            <a:noFill/>
          </a:ln>
        </p:spPr>
      </p:pic>
      <p:pic>
        <p:nvPicPr>
          <p:cNvPr id="308" name="" descr=""/>
          <p:cNvPicPr/>
          <p:nvPr/>
        </p:nvPicPr>
        <p:blipFill>
          <a:blip r:embed="rId13"/>
          <a:stretch/>
        </p:blipFill>
        <p:spPr>
          <a:xfrm>
            <a:off x="6734160" y="1074600"/>
            <a:ext cx="2057400" cy="2884680"/>
          </a:xfrm>
          <a:prstGeom prst="rect">
            <a:avLst/>
          </a:prstGeom>
          <a:ln>
            <a:noFill/>
          </a:ln>
        </p:spPr>
      </p:pic>
      <p:pic>
        <p:nvPicPr>
          <p:cNvPr id="309" name="" descr=""/>
          <p:cNvPicPr/>
          <p:nvPr/>
        </p:nvPicPr>
        <p:blipFill>
          <a:blip r:embed="rId14"/>
          <a:stretch/>
        </p:blipFill>
        <p:spPr>
          <a:xfrm>
            <a:off x="162000" y="2641680"/>
            <a:ext cx="1544760" cy="1316160"/>
          </a:xfrm>
          <a:prstGeom prst="rect">
            <a:avLst/>
          </a:prstGeom>
          <a:ln>
            <a:noFill/>
          </a:ln>
        </p:spPr>
      </p:pic>
      <p:sp>
        <p:nvSpPr>
          <p:cNvPr id="310" name="CustomShape 2"/>
          <p:cNvSpPr/>
          <p:nvPr/>
        </p:nvSpPr>
        <p:spPr>
          <a:xfrm>
            <a:off x="162000" y="2641680"/>
            <a:ext cx="1050840" cy="271440"/>
          </a:xfrm>
          <a:custGeom>
            <a:avLst/>
            <a:gdLst/>
            <a:ahLst/>
            <a:rect l="l" t="t" r="r" b="b"/>
            <a:pathLst>
              <a:path w="2947" h="873">
                <a:moveTo>
                  <a:pt x="0" y="0"/>
                </a:moveTo>
                <a:lnTo>
                  <a:pt x="2947" y="0"/>
                </a:lnTo>
                <a:lnTo>
                  <a:pt x="294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Elliptical</a:t>
            </a:r>
            <a:endParaRPr b="0" lang="es-MX" sz="1600" spc="-1" strike="noStrike">
              <a:latin typeface="Arial"/>
            </a:endParaRPr>
          </a:p>
        </p:txBody>
      </p:sp>
      <p:sp>
        <p:nvSpPr>
          <p:cNvPr id="311" name="CustomShape 3"/>
          <p:cNvSpPr/>
          <p:nvPr/>
        </p:nvSpPr>
        <p:spPr>
          <a:xfrm>
            <a:off x="2138400" y="2612880"/>
            <a:ext cx="887400" cy="271800"/>
          </a:xfrm>
          <a:custGeom>
            <a:avLst/>
            <a:gdLst/>
            <a:ahLst/>
            <a:rect l="l" t="t" r="r" b="b"/>
            <a:pathLst>
              <a:path w="2486" h="872">
                <a:moveTo>
                  <a:pt x="0" y="0"/>
                </a:moveTo>
                <a:lnTo>
                  <a:pt x="2486" y="0"/>
                </a:lnTo>
                <a:lnTo>
                  <a:pt x="2486" y="872"/>
                </a:lnTo>
                <a:lnTo>
                  <a:pt x="0" y="872"/>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000000"/>
                </a:solidFill>
                <a:latin typeface="Comic Sans MS"/>
                <a:ea typeface="DejaVu Sans"/>
              </a:rPr>
              <a:t>S0</a:t>
            </a:r>
            <a:endParaRPr b="0" lang="es-MX" sz="1600" spc="-1" strike="noStrike">
              <a:latin typeface="Arial"/>
            </a:endParaRPr>
          </a:p>
        </p:txBody>
      </p:sp>
      <p:sp>
        <p:nvSpPr>
          <p:cNvPr id="312" name="CustomShape 4"/>
          <p:cNvSpPr/>
          <p:nvPr/>
        </p:nvSpPr>
        <p:spPr>
          <a:xfrm>
            <a:off x="3768840" y="2660760"/>
            <a:ext cx="885960" cy="27144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Sa</a:t>
            </a:r>
            <a:endParaRPr b="0" lang="es-MX" sz="1600" spc="-1" strike="noStrike">
              <a:latin typeface="Arial"/>
            </a:endParaRPr>
          </a:p>
        </p:txBody>
      </p:sp>
      <p:sp>
        <p:nvSpPr>
          <p:cNvPr id="313" name="CustomShape 5"/>
          <p:cNvSpPr/>
          <p:nvPr/>
        </p:nvSpPr>
        <p:spPr>
          <a:xfrm>
            <a:off x="5334120" y="2604960"/>
            <a:ext cx="885960" cy="27180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Sb</a:t>
            </a:r>
            <a:endParaRPr b="0" lang="es-MX" sz="1600" spc="-1" strike="noStrike">
              <a:latin typeface="Arial"/>
            </a:endParaRPr>
          </a:p>
        </p:txBody>
      </p:sp>
      <p:sp>
        <p:nvSpPr>
          <p:cNvPr id="314" name="CustomShape 6"/>
          <p:cNvSpPr/>
          <p:nvPr/>
        </p:nvSpPr>
        <p:spPr>
          <a:xfrm>
            <a:off x="1812960" y="5187960"/>
            <a:ext cx="952560" cy="27144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Sc</a:t>
            </a:r>
            <a:endParaRPr b="0" lang="es-MX" sz="1600" spc="-1" strike="noStrike">
              <a:latin typeface="Arial"/>
            </a:endParaRPr>
          </a:p>
        </p:txBody>
      </p:sp>
      <p:sp>
        <p:nvSpPr>
          <p:cNvPr id="315" name="CustomShape 7"/>
          <p:cNvSpPr/>
          <p:nvPr/>
        </p:nvSpPr>
        <p:spPr>
          <a:xfrm>
            <a:off x="4591080" y="5300640"/>
            <a:ext cx="885960" cy="271800"/>
          </a:xfrm>
          <a:custGeom>
            <a:avLst/>
            <a:gdLst/>
            <a:ahLst/>
            <a:rect l="l" t="t" r="r" b="b"/>
            <a:pathLst>
              <a:path w="2487" h="872">
                <a:moveTo>
                  <a:pt x="0" y="0"/>
                </a:moveTo>
                <a:lnTo>
                  <a:pt x="2487" y="0"/>
                </a:lnTo>
                <a:lnTo>
                  <a:pt x="2487" y="872"/>
                </a:lnTo>
                <a:lnTo>
                  <a:pt x="0" y="872"/>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Sd</a:t>
            </a:r>
            <a:endParaRPr b="0" lang="es-MX" sz="1600" spc="-1" strike="noStrike">
              <a:latin typeface="Arial"/>
            </a:endParaRPr>
          </a:p>
        </p:txBody>
      </p:sp>
      <p:sp>
        <p:nvSpPr>
          <p:cNvPr id="316" name="CustomShape 8"/>
          <p:cNvSpPr/>
          <p:nvPr/>
        </p:nvSpPr>
        <p:spPr>
          <a:xfrm>
            <a:off x="7310520" y="3759120"/>
            <a:ext cx="1149480" cy="271800"/>
          </a:xfrm>
          <a:custGeom>
            <a:avLst/>
            <a:gdLst/>
            <a:ahLst/>
            <a:rect l="l" t="t" r="r" b="b"/>
            <a:pathLst>
              <a:path w="3226" h="873">
                <a:moveTo>
                  <a:pt x="0" y="0"/>
                </a:moveTo>
                <a:lnTo>
                  <a:pt x="3226" y="0"/>
                </a:lnTo>
                <a:lnTo>
                  <a:pt x="3226"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Irregular</a:t>
            </a:r>
            <a:endParaRPr b="0" lang="es-MX" sz="1600" spc="-1" strike="noStrike">
              <a:latin typeface="Arial"/>
            </a:endParaRPr>
          </a:p>
        </p:txBody>
      </p:sp>
      <p:sp>
        <p:nvSpPr>
          <p:cNvPr id="317" name="CustomShape 9"/>
          <p:cNvSpPr/>
          <p:nvPr/>
        </p:nvSpPr>
        <p:spPr>
          <a:xfrm>
            <a:off x="2135160" y="2611440"/>
            <a:ext cx="885960" cy="27144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S0</a:t>
            </a:r>
            <a:endParaRPr b="0" lang="es-MX" sz="1600" spc="-1" strike="noStrike">
              <a:latin typeface="Arial"/>
            </a:endParaRPr>
          </a:p>
        </p:txBody>
      </p:sp>
      <p:sp>
        <p:nvSpPr>
          <p:cNvPr id="318" name="CustomShape 10"/>
          <p:cNvSpPr/>
          <p:nvPr/>
        </p:nvSpPr>
        <p:spPr>
          <a:xfrm>
            <a:off x="77400" y="3922560"/>
            <a:ext cx="1837080" cy="3108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noAutofit/>
          </a:bodyPr>
          <a:p>
            <a:pPr>
              <a:lnSpc>
                <a:spcPct val="76000"/>
              </a:lnSpc>
            </a:pPr>
            <a:r>
              <a:rPr b="0" lang="es-MX" sz="1400" spc="-1" strike="noStrike">
                <a:solidFill>
                  <a:srgbClr val="ffffff"/>
                </a:solidFill>
                <a:latin typeface="Chilanka"/>
                <a:ea typeface="DejaVu Sans"/>
              </a:rPr>
              <a:t>The Hubble</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Sequence</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Observed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By AMUSING</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(PI: J. Anderson,</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Galbany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et al. 2016)</a:t>
            </a:r>
            <a:endParaRPr b="0" lang="es-MX" sz="1400" spc="-1" strike="noStrike">
              <a:latin typeface="Arial"/>
            </a:endParaRPr>
          </a:p>
          <a:p>
            <a:pPr>
              <a:lnSpc>
                <a:spcPct val="76000"/>
              </a:lnSpc>
            </a:pPr>
            <a:endParaRPr b="0" lang="es-MX" sz="1400" spc="-1" strike="noStrike">
              <a:latin typeface="Arial"/>
            </a:endParaRPr>
          </a:p>
          <a:p>
            <a:pPr>
              <a:lnSpc>
                <a:spcPct val="76000"/>
              </a:lnSpc>
            </a:pPr>
            <a:r>
              <a:rPr b="0" lang="es-MX" sz="1400" spc="-1" strike="noStrike">
                <a:solidFill>
                  <a:srgbClr val="ffffff"/>
                </a:solidFill>
                <a:latin typeface="Chilanka"/>
                <a:ea typeface="DejaVu Sans"/>
              </a:rPr>
              <a:t>Top: B,R,I colour</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image,showing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the stelllar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populations.</a:t>
            </a:r>
            <a:endParaRPr b="0" lang="es-MX" sz="1400" spc="-1" strike="noStrike">
              <a:latin typeface="Arial"/>
            </a:endParaRPr>
          </a:p>
          <a:p>
            <a:pPr>
              <a:lnSpc>
                <a:spcPct val="76000"/>
              </a:lnSpc>
            </a:pPr>
            <a:endParaRPr b="0" lang="es-MX" sz="1400" spc="-1" strike="noStrike">
              <a:latin typeface="Arial"/>
            </a:endParaRPr>
          </a:p>
          <a:p>
            <a:pPr>
              <a:lnSpc>
                <a:spcPct val="76000"/>
              </a:lnSpc>
            </a:pPr>
            <a:r>
              <a:rPr b="0" lang="es-MX" sz="1400" spc="-1" strike="noStrike">
                <a:solidFill>
                  <a:srgbClr val="ffffff"/>
                </a:solidFill>
                <a:latin typeface="Chilanka"/>
                <a:ea typeface="DejaVu Sans"/>
              </a:rPr>
              <a:t>Bottom: [OIII] (B),</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Ha (G), [NII] (R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showing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the ionized gas.</a:t>
            </a:r>
            <a:endParaRPr b="0" lang="es-MX" sz="1400" spc="-1" strike="noStrike">
              <a:latin typeface="Arial"/>
            </a:endParaRPr>
          </a:p>
        </p:txBody>
      </p:sp>
      <p:sp>
        <p:nvSpPr>
          <p:cNvPr id="319" name="CustomShape 11"/>
          <p:cNvSpPr/>
          <p:nvPr/>
        </p:nvSpPr>
        <p:spPr>
          <a:xfrm>
            <a:off x="1584000" y="2448000"/>
            <a:ext cx="6767640" cy="3257640"/>
          </a:xfrm>
          <a:prstGeom prst="rect">
            <a:avLst/>
          </a:prstGeom>
          <a:solidFill>
            <a:srgbClr val="000000"/>
          </a:solidFill>
          <a:ln>
            <a:solidFill>
              <a:srgbClr val="dddddd"/>
            </a:solidFill>
          </a:ln>
        </p:spPr>
        <p:style>
          <a:lnRef idx="0"/>
          <a:fillRef idx="0"/>
          <a:effectRef idx="0"/>
          <a:fontRef idx="minor"/>
        </p:style>
        <p:txBody>
          <a:bodyPr lIns="90000" rIns="90000" tIns="45000" bIns="45000">
            <a:spAutoFit/>
          </a:bodyPr>
          <a:p>
            <a:pPr>
              <a:lnSpc>
                <a:spcPct val="100000"/>
              </a:lnSpc>
            </a:pPr>
            <a:r>
              <a:rPr b="0" lang="es-MX" sz="2600" spc="-1" strike="noStrike">
                <a:solidFill>
                  <a:srgbClr val="ffffff"/>
                </a:solidFill>
                <a:latin typeface="Chilanka"/>
                <a:ea typeface="DejaVu Sans"/>
              </a:rPr>
              <a:t>Are the scaling relations local or global? </a:t>
            </a:r>
            <a:endParaRPr b="0" lang="es-MX" sz="2600" spc="-1" strike="noStrike">
              <a:latin typeface="Arial"/>
            </a:endParaRPr>
          </a:p>
          <a:p>
            <a:pPr>
              <a:lnSpc>
                <a:spcPct val="100000"/>
              </a:lnSpc>
            </a:pPr>
            <a:endParaRPr b="0" lang="es-MX" sz="2600" spc="-1" strike="noStrike">
              <a:latin typeface="Arial"/>
            </a:endParaRPr>
          </a:p>
          <a:p>
            <a:pPr>
              <a:lnSpc>
                <a:spcPct val="100000"/>
              </a:lnSpc>
            </a:pPr>
            <a:r>
              <a:rPr b="0" lang="es-MX" sz="2600" spc="-1" strike="noStrike">
                <a:solidFill>
                  <a:srgbClr val="ffffff"/>
                </a:solidFill>
                <a:latin typeface="Chilanka"/>
                <a:ea typeface="DejaVu Sans"/>
              </a:rPr>
              <a:t>At which scales are still verified? </a:t>
            </a:r>
            <a:endParaRPr b="0" lang="es-MX" sz="2600" spc="-1" strike="noStrike">
              <a:latin typeface="Arial"/>
            </a:endParaRPr>
          </a:p>
          <a:p>
            <a:pPr>
              <a:lnSpc>
                <a:spcPct val="100000"/>
              </a:lnSpc>
            </a:pPr>
            <a:endParaRPr b="0" lang="es-MX" sz="2600" spc="-1" strike="noStrike">
              <a:latin typeface="Arial"/>
            </a:endParaRPr>
          </a:p>
          <a:p>
            <a:pPr>
              <a:lnSpc>
                <a:spcPct val="100000"/>
              </a:lnSpc>
            </a:pPr>
            <a:r>
              <a:rPr b="0" lang="es-MX" sz="2600" spc="-1" strike="noStrike">
                <a:solidFill>
                  <a:srgbClr val="ffffff"/>
                </a:solidFill>
                <a:latin typeface="Chilanka"/>
                <a:ea typeface="DejaVu Sans"/>
              </a:rPr>
              <a:t>What they tell us about the evolution in galaxies?</a:t>
            </a:r>
            <a:endParaRPr b="0" lang="es-MX" sz="2600" spc="-1" strike="noStrike">
              <a:latin typeface="Arial"/>
            </a:endParaRPr>
          </a:p>
          <a:p>
            <a:pPr>
              <a:lnSpc>
                <a:spcPct val="100000"/>
              </a:lnSpc>
            </a:pPr>
            <a:endParaRPr b="0" lang="es-MX" sz="2600" spc="-1" strike="noStrike">
              <a:latin typeface="Arial"/>
            </a:endParaRPr>
          </a:p>
          <a:p>
            <a:pPr>
              <a:lnSpc>
                <a:spcPct val="100000"/>
              </a:lnSpc>
            </a:pPr>
            <a:r>
              <a:rPr b="0" lang="es-MX" sz="2600" spc="-1" strike="noStrike">
                <a:solidFill>
                  <a:srgbClr val="ffffff"/>
                </a:solidFill>
                <a:latin typeface="Chilanka"/>
                <a:ea typeface="DejaVu Sans"/>
              </a:rPr>
              <a:t>IFS is required!!!</a:t>
            </a:r>
            <a:endParaRPr b="0" lang="es-MX" sz="26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20" name="" descr=""/>
          <p:cNvPicPr/>
          <p:nvPr/>
        </p:nvPicPr>
        <p:blipFill>
          <a:blip r:embed="rId2"/>
          <a:stretch/>
        </p:blipFill>
        <p:spPr>
          <a:xfrm>
            <a:off x="5616720" y="1728720"/>
            <a:ext cx="3526200" cy="1294560"/>
          </a:xfrm>
          <a:prstGeom prst="rect">
            <a:avLst/>
          </a:prstGeom>
          <a:ln>
            <a:noFill/>
          </a:ln>
        </p:spPr>
      </p:pic>
      <p:pic>
        <p:nvPicPr>
          <p:cNvPr id="321" name="" descr=""/>
          <p:cNvPicPr/>
          <p:nvPr/>
        </p:nvPicPr>
        <p:blipFill>
          <a:blip r:embed="rId3"/>
          <a:stretch/>
        </p:blipFill>
        <p:spPr>
          <a:xfrm>
            <a:off x="1079640" y="1585800"/>
            <a:ext cx="4750200" cy="1832760"/>
          </a:xfrm>
          <a:prstGeom prst="rect">
            <a:avLst/>
          </a:prstGeom>
          <a:ln>
            <a:noFill/>
          </a:ln>
        </p:spPr>
      </p:pic>
      <p:pic>
        <p:nvPicPr>
          <p:cNvPr id="322" name="" descr=""/>
          <p:cNvPicPr/>
          <p:nvPr/>
        </p:nvPicPr>
        <p:blipFill>
          <a:blip r:embed="rId4"/>
          <a:stretch/>
        </p:blipFill>
        <p:spPr>
          <a:xfrm>
            <a:off x="1179360" y="1628640"/>
            <a:ext cx="4651920" cy="1789920"/>
          </a:xfrm>
          <a:prstGeom prst="rect">
            <a:avLst/>
          </a:prstGeom>
          <a:ln>
            <a:noFill/>
          </a:ln>
        </p:spPr>
      </p:pic>
      <p:pic>
        <p:nvPicPr>
          <p:cNvPr id="323" name="" descr=""/>
          <p:cNvPicPr/>
          <p:nvPr/>
        </p:nvPicPr>
        <p:blipFill>
          <a:blip r:embed="rId5"/>
          <a:stretch/>
        </p:blipFill>
        <p:spPr>
          <a:xfrm>
            <a:off x="1179360" y="1628640"/>
            <a:ext cx="4651920" cy="1789920"/>
          </a:xfrm>
          <a:prstGeom prst="rect">
            <a:avLst/>
          </a:prstGeom>
          <a:ln>
            <a:noFill/>
          </a:ln>
        </p:spPr>
      </p:pic>
      <p:pic>
        <p:nvPicPr>
          <p:cNvPr id="324" name="" descr=""/>
          <p:cNvPicPr/>
          <p:nvPr/>
        </p:nvPicPr>
        <p:blipFill>
          <a:blip r:embed="rId6"/>
          <a:stretch/>
        </p:blipFill>
        <p:spPr>
          <a:xfrm>
            <a:off x="1116000" y="3816360"/>
            <a:ext cx="7955640" cy="2518560"/>
          </a:xfrm>
          <a:prstGeom prst="rect">
            <a:avLst/>
          </a:prstGeom>
          <a:ln>
            <a:noFill/>
          </a:ln>
        </p:spPr>
      </p:pic>
      <p:sp>
        <p:nvSpPr>
          <p:cNvPr id="325" name="CustomShape 1"/>
          <p:cNvSpPr/>
          <p:nvPr/>
        </p:nvSpPr>
        <p:spPr>
          <a:xfrm>
            <a:off x="983160" y="-25200"/>
            <a:ext cx="8196480" cy="142776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3200" spc="-1" strike="noStrike">
                <a:solidFill>
                  <a:srgbClr val="000000"/>
                </a:solidFill>
                <a:latin typeface="Chilanka"/>
                <a:ea typeface="DejaVu Sans"/>
              </a:rPr>
              <a:t>Not all IFS Galaxy Surveys provides the same information!</a:t>
            </a:r>
            <a:endParaRPr b="0" lang="es-MX" sz="3200" spc="-1" strike="noStrike">
              <a:latin typeface="Arial"/>
            </a:endParaRPr>
          </a:p>
        </p:txBody>
      </p:sp>
      <p:sp>
        <p:nvSpPr>
          <p:cNvPr id="326" name="CustomShape 2"/>
          <p:cNvSpPr/>
          <p:nvPr/>
        </p:nvSpPr>
        <p:spPr>
          <a:xfrm>
            <a:off x="4752000" y="1355040"/>
            <a:ext cx="2590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MaNGA (largest bundle)</a:t>
            </a:r>
            <a:endParaRPr b="0" lang="es-MX" sz="1600" spc="-1" strike="noStrike">
              <a:latin typeface="Arial"/>
            </a:endParaRPr>
          </a:p>
        </p:txBody>
      </p:sp>
      <p:sp>
        <p:nvSpPr>
          <p:cNvPr id="327" name="CustomShape 3"/>
          <p:cNvSpPr/>
          <p:nvPr/>
        </p:nvSpPr>
        <p:spPr>
          <a:xfrm>
            <a:off x="4752000" y="3336120"/>
            <a:ext cx="1006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28" name="" descr=""/>
          <p:cNvPicPr/>
          <p:nvPr/>
        </p:nvPicPr>
        <p:blipFill>
          <a:blip r:embed="rId2"/>
          <a:stretch/>
        </p:blipFill>
        <p:spPr>
          <a:xfrm>
            <a:off x="1116000" y="3816360"/>
            <a:ext cx="7990560" cy="2806560"/>
          </a:xfrm>
          <a:prstGeom prst="rect">
            <a:avLst/>
          </a:prstGeom>
          <a:ln>
            <a:noFill/>
          </a:ln>
        </p:spPr>
      </p:pic>
      <p:pic>
        <p:nvPicPr>
          <p:cNvPr id="329" name="" descr=""/>
          <p:cNvPicPr/>
          <p:nvPr/>
        </p:nvPicPr>
        <p:blipFill>
          <a:blip r:embed="rId3"/>
          <a:stretch/>
        </p:blipFill>
        <p:spPr>
          <a:xfrm>
            <a:off x="1116000" y="3816360"/>
            <a:ext cx="7990560" cy="2734560"/>
          </a:xfrm>
          <a:prstGeom prst="rect">
            <a:avLst/>
          </a:prstGeom>
          <a:ln>
            <a:noFill/>
          </a:ln>
        </p:spPr>
      </p:pic>
      <p:pic>
        <p:nvPicPr>
          <p:cNvPr id="330" name="" descr=""/>
          <p:cNvPicPr/>
          <p:nvPr/>
        </p:nvPicPr>
        <p:blipFill>
          <a:blip r:embed="rId4"/>
          <a:stretch/>
        </p:blipFill>
        <p:spPr>
          <a:xfrm>
            <a:off x="3168720" y="1836720"/>
            <a:ext cx="3707280" cy="1294200"/>
          </a:xfrm>
          <a:prstGeom prst="rect">
            <a:avLst/>
          </a:prstGeom>
          <a:ln>
            <a:noFill/>
          </a:ln>
        </p:spPr>
      </p:pic>
      <p:sp>
        <p:nvSpPr>
          <p:cNvPr id="331" name="CustomShape 1"/>
          <p:cNvSpPr/>
          <p:nvPr/>
        </p:nvSpPr>
        <p:spPr>
          <a:xfrm>
            <a:off x="982800" y="-25560"/>
            <a:ext cx="8196480" cy="142776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3200" spc="-1" strike="noStrike">
                <a:solidFill>
                  <a:srgbClr val="000000"/>
                </a:solidFill>
                <a:latin typeface="Chilanka"/>
                <a:ea typeface="DejaVu Sans"/>
              </a:rPr>
              <a:t>INot all IFS Galaxy Surveys provides the same information!</a:t>
            </a:r>
            <a:endParaRPr b="0" lang="es-MX" sz="3200" spc="-1" strike="noStrike">
              <a:latin typeface="Arial"/>
            </a:endParaRPr>
          </a:p>
        </p:txBody>
      </p:sp>
      <p:sp>
        <p:nvSpPr>
          <p:cNvPr id="332" name="CustomShape 2"/>
          <p:cNvSpPr/>
          <p:nvPr/>
        </p:nvSpPr>
        <p:spPr>
          <a:xfrm>
            <a:off x="4751640" y="1354680"/>
            <a:ext cx="9356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SAMI</a:t>
            </a:r>
            <a:endParaRPr b="0" lang="es-MX" sz="1600" spc="-1" strike="noStrike">
              <a:latin typeface="Arial"/>
            </a:endParaRPr>
          </a:p>
        </p:txBody>
      </p:sp>
      <p:sp>
        <p:nvSpPr>
          <p:cNvPr id="333" name="CustomShape 3"/>
          <p:cNvSpPr/>
          <p:nvPr/>
        </p:nvSpPr>
        <p:spPr>
          <a:xfrm>
            <a:off x="4751640" y="3335760"/>
            <a:ext cx="1006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4" name="CustomShape 1"/>
          <p:cNvSpPr/>
          <p:nvPr/>
        </p:nvSpPr>
        <p:spPr>
          <a:xfrm>
            <a:off x="982440" y="-25920"/>
            <a:ext cx="8196480" cy="142776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3200" spc="-1" strike="noStrike">
                <a:solidFill>
                  <a:srgbClr val="000000"/>
                </a:solidFill>
                <a:latin typeface="Chilanka"/>
                <a:ea typeface="DejaVu Sans"/>
              </a:rPr>
              <a:t>Not all IFS Galaxy Surveys provides the same information!</a:t>
            </a:r>
            <a:endParaRPr b="0" lang="es-MX" sz="3200" spc="-1" strike="noStrike">
              <a:latin typeface="Arial"/>
            </a:endParaRPr>
          </a:p>
        </p:txBody>
      </p:sp>
      <p:sp>
        <p:nvSpPr>
          <p:cNvPr id="335" name="CustomShape 2"/>
          <p:cNvSpPr/>
          <p:nvPr/>
        </p:nvSpPr>
        <p:spPr>
          <a:xfrm>
            <a:off x="2232000" y="1353960"/>
            <a:ext cx="9356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MUSE</a:t>
            </a:r>
            <a:endParaRPr b="0" lang="es-MX" sz="1600" spc="-1" strike="noStrike">
              <a:latin typeface="Arial"/>
            </a:endParaRPr>
          </a:p>
        </p:txBody>
      </p:sp>
      <p:sp>
        <p:nvSpPr>
          <p:cNvPr id="336" name="CustomShape 3"/>
          <p:cNvSpPr/>
          <p:nvPr/>
        </p:nvSpPr>
        <p:spPr>
          <a:xfrm>
            <a:off x="1152360" y="3527280"/>
            <a:ext cx="100728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a:t>
            </a:r>
            <a:endParaRPr b="0" lang="es-MX" sz="1600" spc="-1" strike="noStrike">
              <a:latin typeface="Arial"/>
            </a:endParaRPr>
          </a:p>
        </p:txBody>
      </p:sp>
      <p:pic>
        <p:nvPicPr>
          <p:cNvPr id="337" name="" descr=""/>
          <p:cNvPicPr/>
          <p:nvPr/>
        </p:nvPicPr>
        <p:blipFill>
          <a:blip r:embed="rId2"/>
          <a:stretch/>
        </p:blipFill>
        <p:spPr>
          <a:xfrm>
            <a:off x="1044720" y="3995640"/>
            <a:ext cx="8063280" cy="2770920"/>
          </a:xfrm>
          <a:prstGeom prst="rect">
            <a:avLst/>
          </a:prstGeom>
          <a:ln>
            <a:noFill/>
          </a:ln>
        </p:spPr>
      </p:pic>
      <p:pic>
        <p:nvPicPr>
          <p:cNvPr id="338" name="" descr=""/>
          <p:cNvPicPr/>
          <p:nvPr/>
        </p:nvPicPr>
        <p:blipFill>
          <a:blip r:embed="rId3"/>
          <a:stretch/>
        </p:blipFill>
        <p:spPr>
          <a:xfrm>
            <a:off x="3168720" y="1224000"/>
            <a:ext cx="5399640" cy="26625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9" name="CustomShape 1"/>
          <p:cNvSpPr/>
          <p:nvPr/>
        </p:nvSpPr>
        <p:spPr>
          <a:xfrm>
            <a:off x="982440" y="-25920"/>
            <a:ext cx="8196480" cy="600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Gas is ionized by local processes </a:t>
            </a:r>
            <a:endParaRPr b="0" lang="es-MX" sz="2800" spc="-1" strike="noStrike">
              <a:latin typeface="Arial"/>
            </a:endParaRPr>
          </a:p>
        </p:txBody>
      </p:sp>
      <p:pic>
        <p:nvPicPr>
          <p:cNvPr id="340" name="" descr=""/>
          <p:cNvPicPr/>
          <p:nvPr/>
        </p:nvPicPr>
        <p:blipFill>
          <a:blip r:embed="rId2"/>
          <a:stretch/>
        </p:blipFill>
        <p:spPr>
          <a:xfrm>
            <a:off x="1702800" y="496440"/>
            <a:ext cx="6504120" cy="6097320"/>
          </a:xfrm>
          <a:prstGeom prst="rect">
            <a:avLst/>
          </a:prstGeom>
          <a:ln>
            <a:noFill/>
          </a:ln>
        </p:spPr>
      </p:pic>
      <p:sp>
        <p:nvSpPr>
          <p:cNvPr id="341" name="CustomShape 2"/>
          <p:cNvSpPr/>
          <p:nvPr/>
        </p:nvSpPr>
        <p:spPr>
          <a:xfrm>
            <a:off x="1151280" y="585360"/>
            <a:ext cx="9356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MUSE</a:t>
            </a:r>
            <a:endParaRPr b="0" lang="es-MX" sz="1600" spc="-1" strike="noStrike">
              <a:latin typeface="Arial"/>
            </a:endParaRPr>
          </a:p>
        </p:txBody>
      </p:sp>
      <p:sp>
        <p:nvSpPr>
          <p:cNvPr id="342" name="CustomShape 3"/>
          <p:cNvSpPr/>
          <p:nvPr/>
        </p:nvSpPr>
        <p:spPr>
          <a:xfrm>
            <a:off x="6480000" y="1809360"/>
            <a:ext cx="57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43" name="CustomShape 4"/>
          <p:cNvSpPr/>
          <p:nvPr/>
        </p:nvSpPr>
        <p:spPr>
          <a:xfrm>
            <a:off x="6911280" y="585360"/>
            <a:ext cx="575640" cy="57996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SNR</a:t>
            </a:r>
            <a:endParaRPr b="0" lang="es-MX" sz="1600" spc="-1" strike="noStrike">
              <a:latin typeface="Arial"/>
            </a:endParaRPr>
          </a:p>
        </p:txBody>
      </p:sp>
      <p:sp>
        <p:nvSpPr>
          <p:cNvPr id="344" name="CustomShape 5"/>
          <p:cNvSpPr/>
          <p:nvPr/>
        </p:nvSpPr>
        <p:spPr>
          <a:xfrm>
            <a:off x="6407280" y="3816000"/>
            <a:ext cx="57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45" name="CustomShape 6"/>
          <p:cNvSpPr/>
          <p:nvPr/>
        </p:nvSpPr>
        <p:spPr>
          <a:xfrm>
            <a:off x="6408000" y="5760000"/>
            <a:ext cx="57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46" name="CustomShape 7"/>
          <p:cNvSpPr/>
          <p:nvPr/>
        </p:nvSpPr>
        <p:spPr>
          <a:xfrm>
            <a:off x="6768000" y="4473360"/>
            <a:ext cx="93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pAGBs?</a:t>
            </a:r>
            <a:endParaRPr b="0" lang="es-MX" sz="1600" spc="-1" strike="noStrike">
              <a:latin typeface="Arial"/>
            </a:endParaRPr>
          </a:p>
        </p:txBody>
      </p:sp>
      <p:sp>
        <p:nvSpPr>
          <p:cNvPr id="347" name="CustomShape 8"/>
          <p:cNvSpPr/>
          <p:nvPr/>
        </p:nvSpPr>
        <p:spPr>
          <a:xfrm>
            <a:off x="6624000" y="2520000"/>
            <a:ext cx="79092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AGN</a:t>
            </a:r>
            <a:endParaRPr b="0" lang="es-MX" sz="1600" spc="-1" strike="noStrike">
              <a:latin typeface="Arial"/>
            </a:endParaRPr>
          </a:p>
        </p:txBody>
      </p:sp>
      <p:sp>
        <p:nvSpPr>
          <p:cNvPr id="348" name="CustomShape 9"/>
          <p:cNvSpPr/>
          <p:nvPr/>
        </p:nvSpPr>
        <p:spPr>
          <a:xfrm>
            <a:off x="1368000" y="6552000"/>
            <a:ext cx="7486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Arial"/>
              </a:rPr>
              <a:t>Ionization associated with SF (OB stars) is always clumpy with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DejaVu Sans"/>
              </a:rPr>
              <a:t>&gt;&gt;3A</a:t>
            </a:r>
            <a:endParaRPr b="0" lang="es-MX" sz="1600" spc="-1" strike="noStrike">
              <a:latin typeface="Arial"/>
            </a:endParaRPr>
          </a:p>
        </p:txBody>
      </p:sp>
      <p:sp>
        <p:nvSpPr>
          <p:cNvPr id="349" name="CustomShape 10"/>
          <p:cNvSpPr/>
          <p:nvPr/>
        </p:nvSpPr>
        <p:spPr>
          <a:xfrm>
            <a:off x="8136000" y="504000"/>
            <a:ext cx="1006920" cy="131004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Off-center,</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point-like,</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DejaVu Sans"/>
              </a:rPr>
              <a:t>&gt;3</a:t>
            </a:r>
            <a:r>
              <a:rPr b="1" lang="es-MX" sz="1600" spc="-1" strike="noStrike">
                <a:solidFill>
                  <a:srgbClr val="000000"/>
                </a:solidFill>
                <a:latin typeface="Chilanka"/>
                <a:ea typeface="Chilanka"/>
              </a:rPr>
              <a:t>Å</a:t>
            </a:r>
            <a:endParaRPr b="0" lang="es-MX" sz="1600" spc="-1" strike="noStrike">
              <a:latin typeface="Arial"/>
            </a:endParaRPr>
          </a:p>
        </p:txBody>
      </p:sp>
      <p:sp>
        <p:nvSpPr>
          <p:cNvPr id="350" name="CustomShape 11"/>
          <p:cNvSpPr/>
          <p:nvPr/>
        </p:nvSpPr>
        <p:spPr>
          <a:xfrm>
            <a:off x="8100000" y="2510640"/>
            <a:ext cx="1078920" cy="10666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Centred,</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point-like,</a:t>
            </a:r>
            <a:endParaRPr b="0" lang="es-MX" sz="1600" spc="-1" strike="noStrike">
              <a:latin typeface="Arial"/>
            </a:endParaRPr>
          </a:p>
          <a:p>
            <a:pPr>
              <a:lnSpc>
                <a:spcPct val="100000"/>
              </a:lnSpc>
            </a:pPr>
            <a:r>
              <a:rPr b="1" lang="es-MX" sz="1600" spc="-1" strike="noStrike">
                <a:solidFill>
                  <a:srgbClr val="000000"/>
                </a:solidFill>
                <a:latin typeface="Chilanka"/>
                <a:ea typeface="Arial"/>
              </a:rPr>
              <a:t>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ial"/>
              </a:rPr>
              <a:t>&gt;3</a:t>
            </a:r>
            <a:r>
              <a:rPr b="1" lang="es-MX" sz="1600" spc="-1" strike="noStrike">
                <a:solidFill>
                  <a:srgbClr val="000000"/>
                </a:solidFill>
                <a:latin typeface="Chilanka"/>
                <a:ea typeface="Chilanka"/>
              </a:rPr>
              <a:t>Å</a:t>
            </a:r>
            <a:endParaRPr b="0" lang="es-MX" sz="1600" spc="-1" strike="noStrike">
              <a:latin typeface="Arial"/>
            </a:endParaRPr>
          </a:p>
        </p:txBody>
      </p:sp>
      <p:sp>
        <p:nvSpPr>
          <p:cNvPr id="351" name="CustomShape 12"/>
          <p:cNvSpPr/>
          <p:nvPr/>
        </p:nvSpPr>
        <p:spPr>
          <a:xfrm>
            <a:off x="8028000" y="4423320"/>
            <a:ext cx="1294920" cy="777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Ubiquitious,</a:t>
            </a:r>
            <a:endParaRPr b="0" lang="es-MX" sz="1500" spc="-1" strike="noStrike">
              <a:latin typeface="Arial"/>
            </a:endParaRPr>
          </a:p>
          <a:p>
            <a:pPr>
              <a:lnSpc>
                <a:spcPct val="100000"/>
              </a:lnSpc>
            </a:pPr>
            <a:r>
              <a:rPr b="1" lang="es-MX" sz="1500" spc="-1" strike="noStrike">
                <a:solidFill>
                  <a:srgbClr val="000000"/>
                </a:solidFill>
                <a:latin typeface="Chilanka"/>
                <a:ea typeface="DejaVu Sans"/>
              </a:rPr>
              <a:t>diffuse,</a:t>
            </a:r>
            <a:endParaRPr b="0" lang="es-MX" sz="1500" spc="-1" strike="noStrike">
              <a:latin typeface="Arial"/>
            </a:endParaRPr>
          </a:p>
          <a:p>
            <a:pPr>
              <a:lnSpc>
                <a:spcPct val="100000"/>
              </a:lnSpc>
            </a:pPr>
            <a:r>
              <a:rPr b="1" lang="es-MX" sz="1500" spc="-1" strike="noStrike">
                <a:solidFill>
                  <a:srgbClr val="000000"/>
                </a:solidFill>
                <a:latin typeface="Chilanka"/>
                <a:ea typeface="Arial"/>
              </a:rPr>
              <a:t>EW</a:t>
            </a:r>
            <a:r>
              <a:rPr b="1" lang="es-MX" sz="1500" spc="-1" strike="noStrike">
                <a:solidFill>
                  <a:srgbClr val="000000"/>
                </a:solidFill>
                <a:latin typeface="Chilanka"/>
                <a:ea typeface="Chilanka"/>
              </a:rPr>
              <a:t>α&lt;</a:t>
            </a:r>
            <a:r>
              <a:rPr b="1" lang="es-MX" sz="1500" spc="-1" strike="noStrike">
                <a:solidFill>
                  <a:srgbClr val="000000"/>
                </a:solidFill>
                <a:latin typeface="Chilanka"/>
                <a:ea typeface="Arial"/>
              </a:rPr>
              <a:t>3</a:t>
            </a:r>
            <a:r>
              <a:rPr b="1" lang="es-MX" sz="1500" spc="-1" strike="noStrike">
                <a:solidFill>
                  <a:srgbClr val="000000"/>
                </a:solidFill>
                <a:latin typeface="Chilanka"/>
                <a:ea typeface="Chilanka"/>
              </a:rPr>
              <a:t>Å</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2" name="CustomShape 1"/>
          <p:cNvSpPr/>
          <p:nvPr/>
        </p:nvSpPr>
        <p:spPr>
          <a:xfrm>
            <a:off x="982440" y="-25920"/>
            <a:ext cx="8196480" cy="600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Gas is ionized by local processes</a:t>
            </a:r>
            <a:endParaRPr b="0" lang="es-MX" sz="2800" spc="-1" strike="noStrike">
              <a:latin typeface="Arial"/>
            </a:endParaRPr>
          </a:p>
        </p:txBody>
      </p:sp>
      <p:pic>
        <p:nvPicPr>
          <p:cNvPr id="353" name="" descr=""/>
          <p:cNvPicPr/>
          <p:nvPr/>
        </p:nvPicPr>
        <p:blipFill>
          <a:blip r:embed="rId2"/>
          <a:stretch/>
        </p:blipFill>
        <p:spPr>
          <a:xfrm>
            <a:off x="1738800" y="468000"/>
            <a:ext cx="6504120" cy="6097320"/>
          </a:xfrm>
          <a:prstGeom prst="rect">
            <a:avLst/>
          </a:prstGeom>
          <a:ln>
            <a:noFill/>
          </a:ln>
        </p:spPr>
      </p:pic>
      <p:sp>
        <p:nvSpPr>
          <p:cNvPr id="354" name="CustomShape 2"/>
          <p:cNvSpPr/>
          <p:nvPr/>
        </p:nvSpPr>
        <p:spPr>
          <a:xfrm>
            <a:off x="1151280" y="585360"/>
            <a:ext cx="9356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MUSE</a:t>
            </a:r>
            <a:endParaRPr b="0" lang="es-MX" sz="1600" spc="-1" strike="noStrike">
              <a:latin typeface="Arial"/>
            </a:endParaRPr>
          </a:p>
        </p:txBody>
      </p:sp>
      <p:sp>
        <p:nvSpPr>
          <p:cNvPr id="355" name="CustomShape 3"/>
          <p:cNvSpPr/>
          <p:nvPr/>
        </p:nvSpPr>
        <p:spPr>
          <a:xfrm>
            <a:off x="6840000" y="585360"/>
            <a:ext cx="86292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pAGBs</a:t>
            </a:r>
            <a:endParaRPr b="0" lang="es-MX" sz="1600" spc="-1" strike="noStrike">
              <a:latin typeface="Arial"/>
            </a:endParaRPr>
          </a:p>
        </p:txBody>
      </p:sp>
      <p:sp>
        <p:nvSpPr>
          <p:cNvPr id="356" name="CustomShape 4"/>
          <p:cNvSpPr/>
          <p:nvPr/>
        </p:nvSpPr>
        <p:spPr>
          <a:xfrm>
            <a:off x="6407280" y="3816000"/>
            <a:ext cx="1007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Shocks</a:t>
            </a:r>
            <a:endParaRPr b="0" lang="es-MX" sz="1600" spc="-1" strike="noStrike">
              <a:latin typeface="Arial"/>
            </a:endParaRPr>
          </a:p>
        </p:txBody>
      </p:sp>
      <p:sp>
        <p:nvSpPr>
          <p:cNvPr id="357" name="CustomShape 5"/>
          <p:cNvSpPr/>
          <p:nvPr/>
        </p:nvSpPr>
        <p:spPr>
          <a:xfrm>
            <a:off x="6408000" y="5760000"/>
            <a:ext cx="57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58" name="CustomShape 6"/>
          <p:cNvSpPr/>
          <p:nvPr/>
        </p:nvSpPr>
        <p:spPr>
          <a:xfrm>
            <a:off x="6768000" y="4473360"/>
            <a:ext cx="93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Shocks</a:t>
            </a:r>
            <a:endParaRPr b="0" lang="es-MX" sz="1600" spc="-1" strike="noStrike">
              <a:latin typeface="Arial"/>
            </a:endParaRPr>
          </a:p>
        </p:txBody>
      </p:sp>
      <p:sp>
        <p:nvSpPr>
          <p:cNvPr id="359" name="CustomShape 7"/>
          <p:cNvSpPr/>
          <p:nvPr/>
        </p:nvSpPr>
        <p:spPr>
          <a:xfrm>
            <a:off x="6624000" y="2520000"/>
            <a:ext cx="86292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Shocks</a:t>
            </a:r>
            <a:endParaRPr b="0" lang="es-MX" sz="1600" spc="-1" strike="noStrike">
              <a:latin typeface="Arial"/>
            </a:endParaRPr>
          </a:p>
        </p:txBody>
      </p:sp>
      <p:sp>
        <p:nvSpPr>
          <p:cNvPr id="360" name="CustomShape 8"/>
          <p:cNvSpPr/>
          <p:nvPr/>
        </p:nvSpPr>
        <p:spPr>
          <a:xfrm>
            <a:off x="8064000" y="2510640"/>
            <a:ext cx="1186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Filaments,</a:t>
            </a:r>
            <a:endParaRPr b="0" lang="es-MX" sz="1600" spc="-1" strike="noStrike">
              <a:latin typeface="Arial"/>
            </a:endParaRPr>
          </a:p>
          <a:p>
            <a:pPr>
              <a:lnSpc>
                <a:spcPct val="100000"/>
              </a:lnSpc>
            </a:pPr>
            <a:r>
              <a:rPr b="1" lang="es-MX" sz="1600" spc="-1" strike="noStrike">
                <a:solidFill>
                  <a:srgbClr val="000000"/>
                </a:solidFill>
                <a:latin typeface="Chilanka"/>
                <a:ea typeface="Arial"/>
              </a:rPr>
              <a:t>Any EW</a:t>
            </a:r>
            <a:r>
              <a:rPr b="1" lang="es-MX" sz="1600" spc="-1" strike="noStrike">
                <a:solidFill>
                  <a:srgbClr val="000000"/>
                </a:solidFill>
                <a:latin typeface="Chilanka"/>
                <a:ea typeface="Chilanka"/>
              </a:rPr>
              <a:t>α</a:t>
            </a:r>
            <a:endParaRPr b="0" lang="es-MX" sz="1600" spc="-1" strike="noStrike">
              <a:latin typeface="Arial"/>
            </a:endParaRPr>
          </a:p>
        </p:txBody>
      </p:sp>
      <p:sp>
        <p:nvSpPr>
          <p:cNvPr id="361" name="CustomShape 9"/>
          <p:cNvSpPr/>
          <p:nvPr/>
        </p:nvSpPr>
        <p:spPr>
          <a:xfrm>
            <a:off x="8136000" y="4423320"/>
            <a:ext cx="1078920" cy="82332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Outflow,</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biconical,</a:t>
            </a:r>
            <a:endParaRPr b="0" lang="es-MX" sz="1600" spc="-1" strike="noStrike">
              <a:latin typeface="Arial"/>
            </a:endParaRPr>
          </a:p>
          <a:p>
            <a:pPr>
              <a:lnSpc>
                <a:spcPct val="100000"/>
              </a:lnSpc>
            </a:pPr>
            <a:r>
              <a:rPr b="1" lang="es-MX" sz="1600" spc="-1" strike="noStrike">
                <a:solidFill>
                  <a:srgbClr val="000000"/>
                </a:solidFill>
                <a:latin typeface="Chilanka"/>
                <a:ea typeface="Arial"/>
              </a:rPr>
              <a:t>EW</a:t>
            </a:r>
            <a:r>
              <a:rPr b="1" lang="es-MX" sz="1600" spc="-1" strike="noStrike">
                <a:solidFill>
                  <a:srgbClr val="000000"/>
                </a:solidFill>
                <a:latin typeface="Chilanka"/>
                <a:ea typeface="Chilanka"/>
              </a:rPr>
              <a:t>α&gt;</a:t>
            </a:r>
            <a:r>
              <a:rPr b="1" lang="es-MX" sz="1600" spc="-1" strike="noStrike">
                <a:solidFill>
                  <a:srgbClr val="000000"/>
                </a:solidFill>
                <a:latin typeface="Chilanka"/>
                <a:ea typeface="Arial"/>
              </a:rPr>
              <a:t>3</a:t>
            </a:r>
            <a:r>
              <a:rPr b="1" lang="es-MX" sz="1500" spc="-1" strike="noStrike">
                <a:solidFill>
                  <a:srgbClr val="000000"/>
                </a:solidFill>
                <a:latin typeface="Chilanka"/>
                <a:ea typeface="Chilanka"/>
              </a:rPr>
              <a:t>Å</a:t>
            </a:r>
            <a:endParaRPr b="0" lang="es-MX" sz="1500" spc="-1" strike="noStrike">
              <a:latin typeface="Arial"/>
            </a:endParaRPr>
          </a:p>
        </p:txBody>
      </p:sp>
      <p:sp>
        <p:nvSpPr>
          <p:cNvPr id="362" name="CustomShape 10"/>
          <p:cNvSpPr/>
          <p:nvPr/>
        </p:nvSpPr>
        <p:spPr>
          <a:xfrm>
            <a:off x="6480000" y="1800000"/>
            <a:ext cx="86292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pAGBs</a:t>
            </a:r>
            <a:endParaRPr b="0" lang="es-MX" sz="1600" spc="-1" strike="noStrike">
              <a:latin typeface="Arial"/>
            </a:endParaRPr>
          </a:p>
        </p:txBody>
      </p:sp>
      <p:sp>
        <p:nvSpPr>
          <p:cNvPr id="363" name="CustomShape 11"/>
          <p:cNvSpPr/>
          <p:nvPr/>
        </p:nvSpPr>
        <p:spPr>
          <a:xfrm>
            <a:off x="7992000" y="576000"/>
            <a:ext cx="1294920" cy="777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Ubiquitious,</a:t>
            </a:r>
            <a:endParaRPr b="0" lang="es-MX" sz="1500" spc="-1" strike="noStrike">
              <a:latin typeface="Arial"/>
            </a:endParaRPr>
          </a:p>
          <a:p>
            <a:pPr>
              <a:lnSpc>
                <a:spcPct val="100000"/>
              </a:lnSpc>
            </a:pPr>
            <a:r>
              <a:rPr b="1" lang="es-MX" sz="1500" spc="-1" strike="noStrike">
                <a:solidFill>
                  <a:srgbClr val="000000"/>
                </a:solidFill>
                <a:latin typeface="Chilanka"/>
                <a:ea typeface="DejaVu Sans"/>
              </a:rPr>
              <a:t>diffuse,</a:t>
            </a:r>
            <a:endParaRPr b="0" lang="es-MX" sz="1500" spc="-1" strike="noStrike">
              <a:latin typeface="Arial"/>
            </a:endParaRPr>
          </a:p>
          <a:p>
            <a:pPr>
              <a:lnSpc>
                <a:spcPct val="100000"/>
              </a:lnSpc>
            </a:pPr>
            <a:r>
              <a:rPr b="1" lang="es-MX" sz="1500" spc="-1" strike="noStrike">
                <a:solidFill>
                  <a:srgbClr val="000000"/>
                </a:solidFill>
                <a:latin typeface="Chilanka"/>
                <a:ea typeface="Arial"/>
              </a:rPr>
              <a:t>EW</a:t>
            </a:r>
            <a:r>
              <a:rPr b="1" lang="es-MX" sz="1500" spc="-1" strike="noStrike">
                <a:solidFill>
                  <a:srgbClr val="000000"/>
                </a:solidFill>
                <a:latin typeface="Chilanka"/>
                <a:ea typeface="Chilanka"/>
              </a:rPr>
              <a:t>α&lt;</a:t>
            </a:r>
            <a:r>
              <a:rPr b="1" lang="es-MX" sz="1500" spc="-1" strike="noStrike">
                <a:solidFill>
                  <a:srgbClr val="000000"/>
                </a:solidFill>
                <a:latin typeface="Chilanka"/>
                <a:ea typeface="Arial"/>
              </a:rPr>
              <a:t>3</a:t>
            </a:r>
            <a:r>
              <a:rPr b="1" lang="es-MX" sz="1500" spc="-1" strike="noStrike">
                <a:solidFill>
                  <a:srgbClr val="000000"/>
                </a:solidFill>
                <a:latin typeface="Chilanka"/>
                <a:ea typeface="Chilanka"/>
              </a:rPr>
              <a:t>Å</a:t>
            </a:r>
            <a:endParaRPr b="0" lang="es-MX" sz="1500" spc="-1" strike="noStrike">
              <a:latin typeface="Arial"/>
            </a:endParaRPr>
          </a:p>
        </p:txBody>
      </p:sp>
      <p:sp>
        <p:nvSpPr>
          <p:cNvPr id="364" name="CustomShape 12"/>
          <p:cNvSpPr/>
          <p:nvPr/>
        </p:nvSpPr>
        <p:spPr>
          <a:xfrm>
            <a:off x="1368000" y="6552000"/>
            <a:ext cx="7486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Arial"/>
              </a:rPr>
              <a:t>Ionization associated with SF (OB stars) is always clumpy with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ial"/>
              </a:rPr>
              <a:t>&gt;&gt;3</a:t>
            </a:r>
            <a:r>
              <a:rPr b="1" lang="es-MX" sz="1500" spc="-1" strike="noStrike">
                <a:solidFill>
                  <a:srgbClr val="000000"/>
                </a:solidFill>
                <a:latin typeface="Chilanka"/>
                <a:ea typeface="Chilanka"/>
              </a:rPr>
              <a:t>Å</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2" name="CustomShape 1"/>
          <p:cNvSpPr/>
          <p:nvPr/>
        </p:nvSpPr>
        <p:spPr>
          <a:xfrm>
            <a:off x="1152000" y="162360"/>
            <a:ext cx="7990200" cy="1150200"/>
          </a:xfrm>
          <a:prstGeom prst="rect">
            <a:avLst/>
          </a:prstGeom>
          <a:noFill/>
          <a:ln>
            <a:noFill/>
          </a:ln>
        </p:spPr>
        <p:style>
          <a:lnRef idx="0"/>
          <a:fillRef idx="0"/>
          <a:effectRef idx="0"/>
          <a:fontRef idx="minor"/>
        </p:style>
        <p:txBody>
          <a:bodyPr lIns="90000" rIns="90000" tIns="46800" bIns="46800" anchor="b">
            <a:noAutofit/>
          </a:bodyPr>
          <a:p>
            <a:pPr algn="ctr">
              <a:lnSpc>
                <a:spcPct val="100000"/>
              </a:lnSpc>
            </a:pPr>
            <a:r>
              <a:rPr b="1" lang="es-MX" sz="3000" spc="-1" strike="noStrike">
                <a:solidFill>
                  <a:srgbClr val="000000"/>
                </a:solidFill>
                <a:latin typeface="Chilanka"/>
                <a:ea typeface="DejaVu Sans"/>
              </a:rPr>
              <a:t>Spatially Resolved Spectroscopic Properties of Low-Redshift Star-Forming Galaxies</a:t>
            </a:r>
            <a:endParaRPr b="0" lang="es-MX" sz="3000" spc="-1" strike="noStrike">
              <a:latin typeface="Arial"/>
            </a:endParaRPr>
          </a:p>
        </p:txBody>
      </p:sp>
      <p:sp>
        <p:nvSpPr>
          <p:cNvPr id="213" name="CustomShape 2"/>
          <p:cNvSpPr/>
          <p:nvPr/>
        </p:nvSpPr>
        <p:spPr>
          <a:xfrm>
            <a:off x="1152000" y="5310360"/>
            <a:ext cx="7846200" cy="1311840"/>
          </a:xfrm>
          <a:prstGeom prst="rect">
            <a:avLst/>
          </a:prstGeom>
          <a:noFill/>
          <a:ln>
            <a:noFill/>
          </a:ln>
        </p:spPr>
        <p:style>
          <a:lnRef idx="0"/>
          <a:fillRef idx="0"/>
          <a:effectRef idx="0"/>
          <a:fontRef idx="minor"/>
        </p:style>
        <p:txBody>
          <a:bodyPr lIns="90000" rIns="90000" tIns="46800" bIns="46800">
            <a:noAutofit/>
          </a:bodyPr>
          <a:p>
            <a:pPr algn="ctr">
              <a:lnSpc>
                <a:spcPct val="80000"/>
              </a:lnSpc>
              <a:spcBef>
                <a:spcPts val="848"/>
              </a:spcBef>
            </a:pPr>
            <a:endParaRPr b="0" lang="es-MX" sz="18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Sebastián F. Sánchez –IA/UNAM</a:t>
            </a:r>
            <a:endParaRPr b="0" lang="es-MX" sz="16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a:t>
            </a:r>
            <a:r>
              <a:rPr b="0" lang="es-MX" sz="1800" spc="-1" strike="noStrike">
                <a:solidFill>
                  <a:srgbClr val="000000"/>
                </a:solidFill>
                <a:latin typeface="Chilanka"/>
                <a:ea typeface="DejaVu Sans"/>
              </a:rPr>
              <a:t>IA-UNAM Colloquio</a:t>
            </a:r>
            <a:endParaRPr b="0" lang="es-MX" sz="18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September 2019- </a:t>
            </a:r>
            <a:endParaRPr b="0" lang="es-MX" sz="1800" spc="-1" strike="noStrike">
              <a:latin typeface="Arial"/>
            </a:endParaRPr>
          </a:p>
        </p:txBody>
      </p:sp>
      <p:sp>
        <p:nvSpPr>
          <p:cNvPr id="214" name="CustomShape 3"/>
          <p:cNvSpPr/>
          <p:nvPr/>
        </p:nvSpPr>
        <p:spPr>
          <a:xfrm>
            <a:off x="1080000" y="1704240"/>
            <a:ext cx="2527920" cy="466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pic>
        <p:nvPicPr>
          <p:cNvPr id="215" name="" descr=""/>
          <p:cNvPicPr/>
          <p:nvPr/>
        </p:nvPicPr>
        <p:blipFill>
          <a:blip r:embed="rId2"/>
          <a:stretch/>
        </p:blipFill>
        <p:spPr>
          <a:xfrm>
            <a:off x="1120680" y="72000"/>
            <a:ext cx="8022600" cy="6785280"/>
          </a:xfrm>
          <a:prstGeom prst="rect">
            <a:avLst/>
          </a:prstGeom>
          <a:ln>
            <a:noFill/>
          </a:ln>
        </p:spPr>
      </p:pic>
      <p:sp>
        <p:nvSpPr>
          <p:cNvPr id="216" name="CustomShape 4"/>
          <p:cNvSpPr/>
          <p:nvPr/>
        </p:nvSpPr>
        <p:spPr>
          <a:xfrm>
            <a:off x="1152000" y="54360"/>
            <a:ext cx="3095280" cy="1311840"/>
          </a:xfrm>
          <a:prstGeom prst="rect">
            <a:avLst/>
          </a:prstGeom>
          <a:noFill/>
          <a:ln>
            <a:noFill/>
          </a:ln>
        </p:spPr>
        <p:style>
          <a:lnRef idx="0"/>
          <a:fillRef idx="0"/>
          <a:effectRef idx="0"/>
          <a:fontRef idx="minor"/>
        </p:style>
        <p:txBody>
          <a:bodyPr lIns="90000" rIns="90000" tIns="46800" bIns="46800">
            <a:noAutofit/>
          </a:bodyPr>
          <a:p>
            <a:pPr algn="ctr">
              <a:lnSpc>
                <a:spcPct val="80000"/>
              </a:lnSpc>
              <a:spcBef>
                <a:spcPts val="848"/>
              </a:spcBef>
            </a:pPr>
            <a:endParaRPr b="0" lang="es-MX" sz="18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Annual Review of Astronomy</a:t>
            </a:r>
            <a:endParaRPr b="0" lang="es-MX" sz="16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&amp;</a:t>
            </a:r>
            <a:endParaRPr b="0" lang="es-MX" sz="16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Astrophysics</a:t>
            </a:r>
            <a:endParaRPr b="0" lang="es-MX" sz="1600" spc="-1" strike="noStrike">
              <a:latin typeface="Arial"/>
            </a:endParaRPr>
          </a:p>
          <a:p>
            <a:pPr algn="ctr">
              <a:lnSpc>
                <a:spcPct val="80000"/>
              </a:lnSpc>
              <a:spcBef>
                <a:spcPts val="848"/>
              </a:spcBef>
            </a:pPr>
            <a:endParaRPr b="0" lang="es-MX" sz="16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Submitted...</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65" name="" descr=""/>
          <p:cNvPicPr/>
          <p:nvPr/>
        </p:nvPicPr>
        <p:blipFill>
          <a:blip r:embed="rId2"/>
          <a:stretch/>
        </p:blipFill>
        <p:spPr>
          <a:xfrm>
            <a:off x="1512000" y="180000"/>
            <a:ext cx="6998760" cy="6641280"/>
          </a:xfrm>
          <a:prstGeom prst="rect">
            <a:avLst/>
          </a:prstGeom>
          <a:ln>
            <a:noFill/>
          </a:ln>
        </p:spPr>
      </p:pic>
      <p:sp>
        <p:nvSpPr>
          <p:cNvPr id="366" name="CustomShape 1"/>
          <p:cNvSpPr/>
          <p:nvPr/>
        </p:nvSpPr>
        <p:spPr>
          <a:xfrm>
            <a:off x="982440" y="-25920"/>
            <a:ext cx="8196480" cy="600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Local vs Global patterns</a:t>
            </a:r>
            <a:endParaRPr b="0" lang="es-MX" sz="2800" spc="-1" strike="noStrike">
              <a:latin typeface="Arial"/>
            </a:endParaRPr>
          </a:p>
        </p:txBody>
      </p:sp>
      <p:sp>
        <p:nvSpPr>
          <p:cNvPr id="367" name="CustomShape 2"/>
          <p:cNvSpPr/>
          <p:nvPr/>
        </p:nvSpPr>
        <p:spPr>
          <a:xfrm>
            <a:off x="3564000" y="1368000"/>
            <a:ext cx="718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E/S0</a:t>
            </a:r>
            <a:endParaRPr b="0" lang="es-MX" sz="1600" spc="-1" strike="noStrike">
              <a:latin typeface="Arial"/>
            </a:endParaRPr>
          </a:p>
        </p:txBody>
      </p:sp>
      <p:sp>
        <p:nvSpPr>
          <p:cNvPr id="368" name="CustomShape 3"/>
          <p:cNvSpPr/>
          <p:nvPr/>
        </p:nvSpPr>
        <p:spPr>
          <a:xfrm>
            <a:off x="2232000" y="1377360"/>
            <a:ext cx="574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ALL</a:t>
            </a:r>
            <a:endParaRPr b="0" lang="es-MX" sz="1600" spc="-1" strike="noStrike">
              <a:latin typeface="Arial"/>
            </a:endParaRPr>
          </a:p>
        </p:txBody>
      </p:sp>
      <p:sp>
        <p:nvSpPr>
          <p:cNvPr id="369" name="CustomShape 4"/>
          <p:cNvSpPr/>
          <p:nvPr/>
        </p:nvSpPr>
        <p:spPr>
          <a:xfrm>
            <a:off x="1080000" y="6453360"/>
            <a:ext cx="338328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CALIFA, MaNGA,SAMI &amp; AMUSING++</a:t>
            </a:r>
            <a:endParaRPr b="0" lang="es-MX" sz="1500" spc="-1" strike="noStrike">
              <a:latin typeface="Arial"/>
            </a:endParaRPr>
          </a:p>
        </p:txBody>
      </p:sp>
      <p:sp>
        <p:nvSpPr>
          <p:cNvPr id="370" name="CustomShape 5"/>
          <p:cNvSpPr/>
          <p:nvPr/>
        </p:nvSpPr>
        <p:spPr>
          <a:xfrm>
            <a:off x="5904000" y="6480000"/>
            <a:ext cx="3094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~8000 galaxies, ~30M spectra</a:t>
            </a:r>
            <a:endParaRPr b="0" lang="es-MX" sz="1600" spc="-1" strike="noStrike">
              <a:latin typeface="Arial"/>
            </a:endParaRPr>
          </a:p>
        </p:txBody>
      </p:sp>
      <p:sp>
        <p:nvSpPr>
          <p:cNvPr id="371" name="CustomShape 6"/>
          <p:cNvSpPr/>
          <p:nvPr/>
        </p:nvSpPr>
        <p:spPr>
          <a:xfrm>
            <a:off x="4896000" y="1368000"/>
            <a:ext cx="862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Sa/Sb</a:t>
            </a:r>
            <a:endParaRPr b="0" lang="es-MX" sz="1600" spc="-1" strike="noStrike">
              <a:latin typeface="Arial"/>
            </a:endParaRPr>
          </a:p>
        </p:txBody>
      </p:sp>
      <p:sp>
        <p:nvSpPr>
          <p:cNvPr id="372" name="CustomShape 7"/>
          <p:cNvSpPr/>
          <p:nvPr/>
        </p:nvSpPr>
        <p:spPr>
          <a:xfrm>
            <a:off x="6264000" y="1368000"/>
            <a:ext cx="862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Sc/Sd</a:t>
            </a:r>
            <a:endParaRPr b="0" lang="es-MX" sz="1600" spc="-1" strike="noStrike">
              <a:latin typeface="Arial"/>
            </a:endParaRPr>
          </a:p>
        </p:txBody>
      </p:sp>
      <p:sp>
        <p:nvSpPr>
          <p:cNvPr id="373" name="CustomShape 8"/>
          <p:cNvSpPr/>
          <p:nvPr/>
        </p:nvSpPr>
        <p:spPr>
          <a:xfrm>
            <a:off x="1152000" y="5121360"/>
            <a:ext cx="718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Low M*</a:t>
            </a:r>
            <a:endParaRPr b="0" lang="es-MX" sz="1600" spc="-1" strike="noStrike">
              <a:latin typeface="Arial"/>
            </a:endParaRPr>
          </a:p>
        </p:txBody>
      </p:sp>
      <p:sp>
        <p:nvSpPr>
          <p:cNvPr id="374" name="CustomShape 9"/>
          <p:cNvSpPr/>
          <p:nvPr/>
        </p:nvSpPr>
        <p:spPr>
          <a:xfrm>
            <a:off x="1152000" y="1840680"/>
            <a:ext cx="718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High M*</a:t>
            </a:r>
            <a:endParaRPr b="0" lang="es-MX" sz="1600" spc="-1" strike="noStrike">
              <a:latin typeface="Arial"/>
            </a:endParaRPr>
          </a:p>
        </p:txBody>
      </p:sp>
      <p:sp>
        <p:nvSpPr>
          <p:cNvPr id="375" name="CustomShape 10"/>
          <p:cNvSpPr/>
          <p:nvPr/>
        </p:nvSpPr>
        <p:spPr>
          <a:xfrm rot="16199400">
            <a:off x="7238880" y="1764360"/>
            <a:ext cx="3094920" cy="54972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e.g., Lacerda et al. 2018</a:t>
            </a:r>
            <a:endParaRPr b="0" lang="es-MX" sz="1500" spc="-1" strike="noStrike">
              <a:latin typeface="Arial"/>
            </a:endParaRPr>
          </a:p>
          <a:p>
            <a:pPr>
              <a:lnSpc>
                <a:spcPct val="100000"/>
              </a:lnSpc>
            </a:pPr>
            <a:r>
              <a:rPr b="1" lang="es-MX" sz="1500" spc="-1" strike="noStrike">
                <a:solidFill>
                  <a:srgbClr val="000000"/>
                </a:solidFill>
                <a:latin typeface="Chilanka"/>
                <a:ea typeface="DejaVu Sans"/>
              </a:rPr>
              <a:t>Morisset et al. 2016</a:t>
            </a:r>
            <a:endParaRPr b="0" lang="es-MX" sz="1500" spc="-1" strike="noStrike">
              <a:latin typeface="Arial"/>
            </a:endParaRPr>
          </a:p>
        </p:txBody>
      </p:sp>
      <p:sp>
        <p:nvSpPr>
          <p:cNvPr id="376" name="CustomShape 11"/>
          <p:cNvSpPr/>
          <p:nvPr/>
        </p:nvSpPr>
        <p:spPr>
          <a:xfrm>
            <a:off x="4032000" y="432000"/>
            <a:ext cx="358920" cy="358920"/>
          </a:xfrm>
          <a:prstGeom prst="ellipse">
            <a:avLst/>
          </a:prstGeom>
          <a:noFill/>
          <a:ln w="36000">
            <a:solidFill>
              <a:srgbClr val="3465a4"/>
            </a:solidFill>
            <a:round/>
          </a:ln>
        </p:spPr>
        <p:style>
          <a:lnRef idx="0"/>
          <a:fillRef idx="0"/>
          <a:effectRef idx="0"/>
          <a:fontRef idx="minor"/>
        </p:style>
      </p:sp>
      <p:sp>
        <p:nvSpPr>
          <p:cNvPr id="377" name="CustomShape 12"/>
          <p:cNvSpPr/>
          <p:nvPr/>
        </p:nvSpPr>
        <p:spPr>
          <a:xfrm>
            <a:off x="5400000" y="432000"/>
            <a:ext cx="358920" cy="358920"/>
          </a:xfrm>
          <a:prstGeom prst="ellipse">
            <a:avLst/>
          </a:prstGeom>
          <a:noFill/>
          <a:ln w="36000">
            <a:solidFill>
              <a:srgbClr val="333333"/>
            </a:solidFill>
            <a:round/>
          </a:ln>
        </p:spPr>
        <p:style>
          <a:lnRef idx="0"/>
          <a:fillRef idx="0"/>
          <a:effectRef idx="0"/>
          <a:fontRef idx="minor"/>
        </p:style>
      </p:sp>
      <p:sp>
        <p:nvSpPr>
          <p:cNvPr id="378" name="CustomShape 13"/>
          <p:cNvSpPr/>
          <p:nvPr/>
        </p:nvSpPr>
        <p:spPr>
          <a:xfrm>
            <a:off x="4032000" y="432000"/>
            <a:ext cx="358920" cy="358920"/>
          </a:xfrm>
          <a:prstGeom prst="ellipse">
            <a:avLst/>
          </a:prstGeom>
          <a:noFill/>
          <a:ln w="36000">
            <a:solidFill>
              <a:srgbClr val="333333"/>
            </a:solidFill>
            <a:round/>
          </a:ln>
        </p:spPr>
        <p:style>
          <a:lnRef idx="0"/>
          <a:fillRef idx="0"/>
          <a:effectRef idx="0"/>
          <a:fontRef idx="minor"/>
        </p:style>
      </p:sp>
      <p:sp>
        <p:nvSpPr>
          <p:cNvPr id="379" name="CustomShape 14"/>
          <p:cNvSpPr/>
          <p:nvPr/>
        </p:nvSpPr>
        <p:spPr>
          <a:xfrm>
            <a:off x="4536000" y="477360"/>
            <a:ext cx="790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333333"/>
                </a:solidFill>
                <a:latin typeface="Chilanka"/>
                <a:ea typeface="DejaVu Sans"/>
              </a:rPr>
              <a:t>AGNs</a:t>
            </a:r>
            <a:endParaRPr b="0" lang="es-MX" sz="1600" spc="-1" strike="noStrike">
              <a:latin typeface="Arial"/>
            </a:endParaRPr>
          </a:p>
        </p:txBody>
      </p:sp>
      <p:sp>
        <p:nvSpPr>
          <p:cNvPr id="380" name="CustomShape 15"/>
          <p:cNvSpPr/>
          <p:nvPr/>
        </p:nvSpPr>
        <p:spPr>
          <a:xfrm>
            <a:off x="3600000" y="5841360"/>
            <a:ext cx="574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333333"/>
                </a:solidFill>
                <a:latin typeface="Chilanka"/>
                <a:ea typeface="DejaVu Sans"/>
              </a:rPr>
              <a:t>SF</a:t>
            </a:r>
            <a:endParaRPr b="0" lang="es-MX" sz="1600" spc="-1" strike="noStrike">
              <a:latin typeface="Arial"/>
            </a:endParaRPr>
          </a:p>
        </p:txBody>
      </p:sp>
      <p:sp>
        <p:nvSpPr>
          <p:cNvPr id="381" name="CustomShape 16"/>
          <p:cNvSpPr/>
          <p:nvPr/>
        </p:nvSpPr>
        <p:spPr>
          <a:xfrm>
            <a:off x="4104000" y="3888000"/>
            <a:ext cx="862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333333"/>
                </a:solidFill>
                <a:latin typeface="Chilanka"/>
                <a:ea typeface="DejaVu Sans"/>
              </a:rPr>
              <a:t>pAGBs</a:t>
            </a:r>
            <a:endParaRPr b="0" lang="es-MX" sz="1600" spc="-1" strike="noStrike">
              <a:latin typeface="Arial"/>
            </a:endParaRPr>
          </a:p>
        </p:txBody>
      </p:sp>
      <p:pic>
        <p:nvPicPr>
          <p:cNvPr id="382" name="" descr=""/>
          <p:cNvPicPr/>
          <p:nvPr/>
        </p:nvPicPr>
        <p:blipFill>
          <a:blip r:embed="rId3"/>
          <a:stretch/>
        </p:blipFill>
        <p:spPr>
          <a:xfrm>
            <a:off x="2144520" y="1676520"/>
            <a:ext cx="5631120" cy="1095120"/>
          </a:xfrm>
          <a:prstGeom prst="rect">
            <a:avLst/>
          </a:prstGeom>
          <a:ln>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3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xit" presetID="1">
                                  <p:stCondLst>
                                    <p:cond delay="0"/>
                                  </p:stCondLst>
                                  <p:childTnLst>
                                    <p:set>
                                      <p:cBhvr>
                                        <p:cTn id="22" dur="1" fill="hold">
                                          <p:stCondLst>
                                            <p:cond delay="0"/>
                                          </p:stCondLst>
                                        </p:cTn>
                                        <p:tgtEl>
                                          <p:spTgt spid="38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83" name="" descr=""/>
          <p:cNvPicPr/>
          <p:nvPr/>
        </p:nvPicPr>
        <p:blipFill>
          <a:blip r:embed="rId2"/>
          <a:stretch/>
        </p:blipFill>
        <p:spPr>
          <a:xfrm>
            <a:off x="-72000" y="2292120"/>
            <a:ext cx="9143280" cy="4571280"/>
          </a:xfrm>
          <a:prstGeom prst="rect">
            <a:avLst/>
          </a:prstGeom>
          <a:ln>
            <a:noFill/>
          </a:ln>
        </p:spPr>
      </p:pic>
      <p:sp>
        <p:nvSpPr>
          <p:cNvPr id="384" name="CustomShape 1"/>
          <p:cNvSpPr/>
          <p:nvPr/>
        </p:nvSpPr>
        <p:spPr>
          <a:xfrm>
            <a:off x="288000" y="6412680"/>
            <a:ext cx="352728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CALIFA, MaNGA,SAMI &amp; AMUSING++</a:t>
            </a:r>
            <a:endParaRPr b="0" lang="es-MX" sz="1500" spc="-1" strike="noStrike">
              <a:latin typeface="Arial"/>
            </a:endParaRPr>
          </a:p>
        </p:txBody>
      </p:sp>
      <p:sp>
        <p:nvSpPr>
          <p:cNvPr id="385" name="CustomShape 2"/>
          <p:cNvSpPr/>
          <p:nvPr/>
        </p:nvSpPr>
        <p:spPr>
          <a:xfrm>
            <a:off x="6192000" y="6489360"/>
            <a:ext cx="3094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~8000 galaxies, ~30M spectra</a:t>
            </a:r>
            <a:endParaRPr b="0" lang="es-MX" sz="1600" spc="-1" strike="noStrike">
              <a:latin typeface="Arial"/>
            </a:endParaRPr>
          </a:p>
        </p:txBody>
      </p:sp>
      <p:pic>
        <p:nvPicPr>
          <p:cNvPr id="386" name="" descr=""/>
          <p:cNvPicPr/>
          <p:nvPr/>
        </p:nvPicPr>
        <p:blipFill>
          <a:blip r:embed="rId3"/>
          <a:stretch/>
        </p:blipFill>
        <p:spPr>
          <a:xfrm>
            <a:off x="-6480" y="13320"/>
            <a:ext cx="3101400" cy="2505600"/>
          </a:xfrm>
          <a:prstGeom prst="rect">
            <a:avLst/>
          </a:prstGeom>
          <a:ln>
            <a:noFill/>
          </a:ln>
        </p:spPr>
      </p:pic>
      <p:sp>
        <p:nvSpPr>
          <p:cNvPr id="387" name="Line 3"/>
          <p:cNvSpPr/>
          <p:nvPr/>
        </p:nvSpPr>
        <p:spPr>
          <a:xfrm flipV="1">
            <a:off x="1152000" y="3240000"/>
            <a:ext cx="1584000" cy="936360"/>
          </a:xfrm>
          <a:prstGeom prst="line">
            <a:avLst/>
          </a:prstGeom>
          <a:ln w="36000">
            <a:solidFill>
              <a:srgbClr val="81d41a"/>
            </a:solidFill>
            <a:round/>
          </a:ln>
        </p:spPr>
        <p:style>
          <a:lnRef idx="0"/>
          <a:fillRef idx="0"/>
          <a:effectRef idx="0"/>
          <a:fontRef idx="minor"/>
        </p:style>
      </p:sp>
      <p:sp>
        <p:nvSpPr>
          <p:cNvPr id="388" name="Line 4"/>
          <p:cNvSpPr/>
          <p:nvPr/>
        </p:nvSpPr>
        <p:spPr>
          <a:xfrm flipV="1">
            <a:off x="3060000" y="3240000"/>
            <a:ext cx="1584000" cy="936360"/>
          </a:xfrm>
          <a:prstGeom prst="line">
            <a:avLst/>
          </a:prstGeom>
          <a:ln w="36000">
            <a:solidFill>
              <a:srgbClr val="81d41a"/>
            </a:solidFill>
            <a:round/>
          </a:ln>
        </p:spPr>
        <p:style>
          <a:lnRef idx="0"/>
          <a:fillRef idx="0"/>
          <a:effectRef idx="0"/>
          <a:fontRef idx="minor"/>
        </p:style>
      </p:sp>
      <p:sp>
        <p:nvSpPr>
          <p:cNvPr id="389" name="Line 5"/>
          <p:cNvSpPr/>
          <p:nvPr/>
        </p:nvSpPr>
        <p:spPr>
          <a:xfrm flipV="1">
            <a:off x="4968000" y="3239640"/>
            <a:ext cx="1584000" cy="936360"/>
          </a:xfrm>
          <a:prstGeom prst="line">
            <a:avLst/>
          </a:prstGeom>
          <a:ln w="36000">
            <a:solidFill>
              <a:srgbClr val="81d41a"/>
            </a:solidFill>
            <a:round/>
          </a:ln>
        </p:spPr>
        <p:style>
          <a:lnRef idx="0"/>
          <a:fillRef idx="0"/>
          <a:effectRef idx="0"/>
          <a:fontRef idx="minor"/>
        </p:style>
      </p:sp>
      <p:sp>
        <p:nvSpPr>
          <p:cNvPr id="390" name="Line 6"/>
          <p:cNvSpPr/>
          <p:nvPr/>
        </p:nvSpPr>
        <p:spPr>
          <a:xfrm flipV="1">
            <a:off x="6912000" y="3240000"/>
            <a:ext cx="1584000" cy="936360"/>
          </a:xfrm>
          <a:prstGeom prst="line">
            <a:avLst/>
          </a:prstGeom>
          <a:ln w="36000">
            <a:solidFill>
              <a:srgbClr val="81d41a"/>
            </a:solidFill>
            <a:round/>
          </a:ln>
        </p:spPr>
        <p:style>
          <a:lnRef idx="0"/>
          <a:fillRef idx="0"/>
          <a:effectRef idx="0"/>
          <a:fontRef idx="minor"/>
        </p:style>
      </p:sp>
      <p:sp>
        <p:nvSpPr>
          <p:cNvPr id="391" name="Line 7"/>
          <p:cNvSpPr/>
          <p:nvPr/>
        </p:nvSpPr>
        <p:spPr>
          <a:xfrm flipV="1">
            <a:off x="6912000" y="4932360"/>
            <a:ext cx="1584000" cy="936360"/>
          </a:xfrm>
          <a:prstGeom prst="line">
            <a:avLst/>
          </a:prstGeom>
          <a:ln w="36000">
            <a:solidFill>
              <a:srgbClr val="81d41a"/>
            </a:solidFill>
            <a:round/>
          </a:ln>
        </p:spPr>
        <p:style>
          <a:lnRef idx="0"/>
          <a:fillRef idx="0"/>
          <a:effectRef idx="0"/>
          <a:fontRef idx="minor"/>
        </p:style>
      </p:sp>
      <p:sp>
        <p:nvSpPr>
          <p:cNvPr id="392" name="Line 8"/>
          <p:cNvSpPr/>
          <p:nvPr/>
        </p:nvSpPr>
        <p:spPr>
          <a:xfrm flipV="1">
            <a:off x="4968000" y="4932360"/>
            <a:ext cx="1584000" cy="936360"/>
          </a:xfrm>
          <a:prstGeom prst="line">
            <a:avLst/>
          </a:prstGeom>
          <a:ln w="36000">
            <a:solidFill>
              <a:srgbClr val="81d41a"/>
            </a:solidFill>
            <a:round/>
          </a:ln>
        </p:spPr>
        <p:style>
          <a:lnRef idx="0"/>
          <a:fillRef idx="0"/>
          <a:effectRef idx="0"/>
          <a:fontRef idx="minor"/>
        </p:style>
      </p:sp>
      <p:sp>
        <p:nvSpPr>
          <p:cNvPr id="393" name="Line 9"/>
          <p:cNvSpPr/>
          <p:nvPr/>
        </p:nvSpPr>
        <p:spPr>
          <a:xfrm flipV="1">
            <a:off x="3060000" y="4932360"/>
            <a:ext cx="1584000" cy="936360"/>
          </a:xfrm>
          <a:prstGeom prst="line">
            <a:avLst/>
          </a:prstGeom>
          <a:ln w="36000">
            <a:solidFill>
              <a:srgbClr val="81d41a"/>
            </a:solidFill>
            <a:round/>
          </a:ln>
        </p:spPr>
        <p:style>
          <a:lnRef idx="0"/>
          <a:fillRef idx="0"/>
          <a:effectRef idx="0"/>
          <a:fontRef idx="minor"/>
        </p:style>
      </p:sp>
      <p:sp>
        <p:nvSpPr>
          <p:cNvPr id="394" name="Line 10"/>
          <p:cNvSpPr/>
          <p:nvPr/>
        </p:nvSpPr>
        <p:spPr>
          <a:xfrm flipV="1">
            <a:off x="1152000" y="4895640"/>
            <a:ext cx="1584000" cy="936360"/>
          </a:xfrm>
          <a:prstGeom prst="line">
            <a:avLst/>
          </a:prstGeom>
          <a:ln w="36000">
            <a:solidFill>
              <a:srgbClr val="81d41a"/>
            </a:solidFill>
            <a:round/>
          </a:ln>
        </p:spPr>
        <p:style>
          <a:lnRef idx="0"/>
          <a:fillRef idx="0"/>
          <a:effectRef idx="0"/>
          <a:fontRef idx="minor"/>
        </p:style>
      </p:sp>
      <p:sp>
        <p:nvSpPr>
          <p:cNvPr id="395" name="CustomShape 11"/>
          <p:cNvSpPr/>
          <p:nvPr/>
        </p:nvSpPr>
        <p:spPr>
          <a:xfrm>
            <a:off x="1368000" y="81360"/>
            <a:ext cx="71892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SFGs</a:t>
            </a:r>
            <a:endParaRPr b="0" lang="es-MX" sz="1500" spc="-1" strike="noStrike">
              <a:latin typeface="Arial"/>
            </a:endParaRPr>
          </a:p>
        </p:txBody>
      </p:sp>
      <p:sp>
        <p:nvSpPr>
          <p:cNvPr id="396" name="CustomShape 12"/>
          <p:cNvSpPr/>
          <p:nvPr/>
        </p:nvSpPr>
        <p:spPr>
          <a:xfrm>
            <a:off x="1944000" y="1305360"/>
            <a:ext cx="64692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RGs</a:t>
            </a:r>
            <a:endParaRPr b="0" lang="es-MX" sz="1500" spc="-1" strike="noStrike">
              <a:latin typeface="Arial"/>
            </a:endParaRPr>
          </a:p>
        </p:txBody>
      </p:sp>
      <p:sp>
        <p:nvSpPr>
          <p:cNvPr id="397" name="CustomShape 13"/>
          <p:cNvSpPr/>
          <p:nvPr/>
        </p:nvSpPr>
        <p:spPr>
          <a:xfrm>
            <a:off x="1836000" y="2684880"/>
            <a:ext cx="71892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SFAs</a:t>
            </a:r>
            <a:endParaRPr b="0" lang="es-MX" sz="1500" spc="-1" strike="noStrike">
              <a:latin typeface="Arial"/>
            </a:endParaRPr>
          </a:p>
        </p:txBody>
      </p:sp>
      <p:sp>
        <p:nvSpPr>
          <p:cNvPr id="398" name="CustomShape 14"/>
          <p:cNvSpPr/>
          <p:nvPr/>
        </p:nvSpPr>
        <p:spPr>
          <a:xfrm>
            <a:off x="2160000" y="3672000"/>
            <a:ext cx="64692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RAs</a:t>
            </a:r>
            <a:endParaRPr b="0" lang="es-MX" sz="1500" spc="-1" strike="noStrike">
              <a:latin typeface="Arial"/>
            </a:endParaRPr>
          </a:p>
        </p:txBody>
      </p:sp>
      <p:sp>
        <p:nvSpPr>
          <p:cNvPr id="399" name="Line 15"/>
          <p:cNvSpPr/>
          <p:nvPr/>
        </p:nvSpPr>
        <p:spPr>
          <a:xfrm flipV="1">
            <a:off x="972000" y="539640"/>
            <a:ext cx="1584000" cy="936360"/>
          </a:xfrm>
          <a:prstGeom prst="line">
            <a:avLst/>
          </a:prstGeom>
          <a:ln w="36000">
            <a:solidFill>
              <a:srgbClr val="81d41a"/>
            </a:solidFill>
            <a:round/>
          </a:ln>
        </p:spPr>
        <p:style>
          <a:lnRef idx="0"/>
          <a:fillRef idx="0"/>
          <a:effectRef idx="0"/>
          <a:fontRef idx="minor"/>
        </p:style>
      </p:sp>
      <p:sp>
        <p:nvSpPr>
          <p:cNvPr id="400" name="CustomShape 16"/>
          <p:cNvSpPr/>
          <p:nvPr/>
        </p:nvSpPr>
        <p:spPr>
          <a:xfrm>
            <a:off x="2808000" y="46080"/>
            <a:ext cx="6190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SFAs vs RAs</a:t>
            </a:r>
            <a:br/>
            <a:r>
              <a:rPr b="1" lang="es-MX" sz="2800" spc="-1" strike="noStrike">
                <a:solidFill>
                  <a:srgbClr val="000000"/>
                </a:solidFill>
                <a:latin typeface="Chilanka"/>
                <a:ea typeface="DejaVu Sans"/>
              </a:rPr>
              <a:t>rSFMS or </a:t>
            </a:r>
            <a:r>
              <a:rPr b="1" lang="es-MX" sz="2800" spc="-1" strike="noStrike">
                <a:solidFill>
                  <a:srgbClr val="000000"/>
                </a:solidFill>
                <a:latin typeface="Chilanka"/>
                <a:ea typeface="AR PL Mingti2L Big5"/>
              </a:rPr>
              <a:t>Σ</a:t>
            </a:r>
            <a:r>
              <a:rPr b="1" lang="es-MX" sz="2800" spc="-1" strike="noStrike" baseline="-33000">
                <a:solidFill>
                  <a:srgbClr val="000000"/>
                </a:solidFill>
                <a:latin typeface="Chilanka"/>
                <a:ea typeface="AR PL Mingti2L Big5"/>
              </a:rPr>
              <a:t>*</a:t>
            </a:r>
            <a:r>
              <a:rPr b="1" lang="es-MX" sz="2800" spc="-1" strike="noStrike">
                <a:solidFill>
                  <a:srgbClr val="000000"/>
                </a:solidFill>
                <a:latin typeface="Chilanka"/>
                <a:ea typeface="AR PL Mingti2L Big5"/>
              </a:rPr>
              <a:t>- Σ</a:t>
            </a:r>
            <a:r>
              <a:rPr b="1" lang="es-MX" sz="2800" spc="-1" strike="noStrike" baseline="-33000">
                <a:solidFill>
                  <a:srgbClr val="000000"/>
                </a:solidFill>
                <a:latin typeface="Chilanka"/>
                <a:ea typeface="AR PL Mingti2L Big5"/>
              </a:rPr>
              <a:t>SFR</a:t>
            </a:r>
            <a:r>
              <a:rPr b="1" lang="es-MX" sz="2800" spc="-1" strike="noStrike">
                <a:solidFill>
                  <a:srgbClr val="000000"/>
                </a:solidFill>
                <a:latin typeface="Chilanka"/>
                <a:ea typeface="AR PL Mingti2L Big5"/>
              </a:rPr>
              <a:t> relation</a:t>
            </a:r>
            <a:br/>
            <a:r>
              <a:rPr b="0" lang="es-MX" sz="1500" spc="-1" strike="noStrike">
                <a:solidFill>
                  <a:srgbClr val="000000"/>
                </a:solidFill>
                <a:latin typeface="Chilanka"/>
                <a:ea typeface="AR PL Mingti2L Big5"/>
              </a:rPr>
              <a:t>Sánchez et al. 2013 (z=0.01), Wuyts et al al. 2013 (z~0.7)</a:t>
            </a:r>
            <a:br/>
            <a:r>
              <a:rPr b="0" lang="es-MX" sz="1500" spc="-1" strike="noStrike">
                <a:solidFill>
                  <a:srgbClr val="000000"/>
                </a:solidFill>
                <a:latin typeface="Chilanka"/>
                <a:ea typeface="AR PL Mingti2L Big5"/>
              </a:rPr>
              <a:t>Cano-Diaz et al. 2016; Hsieh et al. 2017; Ellison et al. 2018; Bulck in prep.</a:t>
            </a:r>
            <a:br/>
            <a:r>
              <a:rPr b="1" lang="es-MX" sz="1600" spc="-1" strike="noStrike">
                <a:solidFill>
                  <a:srgbClr val="000000"/>
                </a:solidFill>
                <a:latin typeface="Chilanka"/>
                <a:ea typeface="AR PL Mingti2L Big5"/>
              </a:rPr>
              <a:t>SFAs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 PL Mingti2L Big5"/>
              </a:rPr>
              <a:t>&gt;6</a:t>
            </a:r>
            <a:r>
              <a:rPr b="1" lang="es-MX" sz="1600" spc="-1" strike="noStrike">
                <a:solidFill>
                  <a:srgbClr val="000000"/>
                </a:solidFill>
                <a:latin typeface="Chilanka"/>
                <a:ea typeface="Chilanka"/>
              </a:rPr>
              <a:t>Å</a:t>
            </a:r>
            <a:r>
              <a:rPr b="1" lang="es-MX" sz="1600" spc="-1" strike="noStrike">
                <a:solidFill>
                  <a:srgbClr val="000000"/>
                </a:solidFill>
                <a:latin typeface="Chilanka"/>
                <a:ea typeface="AR PL Mingti2L Big5"/>
              </a:rPr>
              <a:t>) at kpcs scales follow a tight relation that depends slightly on the morphology, and less on the mass, and segregate them clearly from RAs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 PL Mingti2L Big5"/>
              </a:rPr>
              <a:t>&lt;6</a:t>
            </a:r>
            <a:r>
              <a:rPr b="1" lang="es-MX" sz="1600" spc="-1" strike="noStrike">
                <a:solidFill>
                  <a:srgbClr val="000000"/>
                </a:solidFill>
                <a:latin typeface="Chilanka"/>
                <a:ea typeface="Chilanka"/>
              </a:rPr>
              <a:t>Å</a:t>
            </a:r>
            <a:r>
              <a:rPr b="1" lang="es-MX" sz="1600" spc="-1" strike="noStrike">
                <a:solidFill>
                  <a:srgbClr val="000000"/>
                </a:solidFill>
                <a:latin typeface="Chilanka"/>
                <a:ea typeface="AR PL Mingti2L Big5"/>
              </a:rPr>
              <a:t>). </a:t>
            </a:r>
            <a:r>
              <a:rPr b="1" i="1" lang="es-MX" sz="1600" spc="-1" strike="noStrike">
                <a:solidFill>
                  <a:srgbClr val="000000"/>
                </a:solidFill>
                <a:latin typeface="Chilanka"/>
                <a:ea typeface="AR PL Mingti2L Big5"/>
              </a:rPr>
              <a:t>The SFMS is local!</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01" name="" descr=""/>
          <p:cNvPicPr/>
          <p:nvPr/>
        </p:nvPicPr>
        <p:blipFill>
          <a:blip r:embed="rId2"/>
          <a:stretch/>
        </p:blipFill>
        <p:spPr>
          <a:xfrm>
            <a:off x="15480" y="2224800"/>
            <a:ext cx="9143280" cy="4571280"/>
          </a:xfrm>
          <a:prstGeom prst="rect">
            <a:avLst/>
          </a:prstGeom>
          <a:ln>
            <a:noFill/>
          </a:ln>
        </p:spPr>
      </p:pic>
      <p:sp>
        <p:nvSpPr>
          <p:cNvPr id="402" name="CustomShape 1"/>
          <p:cNvSpPr/>
          <p:nvPr/>
        </p:nvSpPr>
        <p:spPr>
          <a:xfrm>
            <a:off x="288000" y="6412680"/>
            <a:ext cx="3599640" cy="336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03" name="CustomShape 2"/>
          <p:cNvSpPr/>
          <p:nvPr/>
        </p:nvSpPr>
        <p:spPr>
          <a:xfrm>
            <a:off x="2808000" y="46080"/>
            <a:ext cx="6190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SK-law</a:t>
            </a:r>
            <a:br/>
            <a:r>
              <a:rPr b="0" lang="es-MX" sz="1500" spc="-1" strike="noStrike">
                <a:solidFill>
                  <a:srgbClr val="000000"/>
                </a:solidFill>
                <a:latin typeface="Chilanka"/>
                <a:ea typeface="AR PL Mingti2L Big5"/>
              </a:rPr>
              <a:t>Kennicutt et al. 1998</a:t>
            </a:r>
            <a:br/>
            <a:r>
              <a:rPr b="0" lang="es-MX" sz="1500" spc="-1" strike="noStrike">
                <a:solidFill>
                  <a:srgbClr val="000000"/>
                </a:solidFill>
                <a:latin typeface="Chilanka"/>
                <a:ea typeface="AR PL Mingti2L Big5"/>
              </a:rPr>
              <a:t>Bolatto et al. 2017; Utomo et al. 2017; Colombo et al. 2018</a:t>
            </a:r>
            <a:br/>
            <a:br/>
            <a:r>
              <a:rPr b="1" lang="es-MX" sz="1600" spc="-1" strike="noStrike">
                <a:solidFill>
                  <a:srgbClr val="000000"/>
                </a:solidFill>
                <a:latin typeface="Chilanka"/>
                <a:ea typeface="AR PL Mingti2L Big5"/>
              </a:rPr>
              <a:t>The SK-law is verified at a kpc scales for the SFAs. RAs depart only slightly from the SK-law. They present a lower amount of (molecular) gas, but only a slightly lower SFE. </a:t>
            </a:r>
            <a:r>
              <a:rPr b="1" i="1" lang="es-MX" sz="1600" spc="-1" strike="noStrike">
                <a:solidFill>
                  <a:srgbClr val="000000"/>
                </a:solidFill>
                <a:latin typeface="Chilanka"/>
                <a:ea typeface="AR PL Mingti2L Big5"/>
              </a:rPr>
              <a:t>Quenching is primarely driven by lack of gas, followed by efficiency!</a:t>
            </a:r>
            <a:endParaRPr b="0" lang="es-MX" sz="1600" spc="-1" strike="noStrike">
              <a:latin typeface="Arial"/>
            </a:endParaRPr>
          </a:p>
        </p:txBody>
      </p:sp>
      <p:pic>
        <p:nvPicPr>
          <p:cNvPr id="404" name="" descr=""/>
          <p:cNvPicPr/>
          <p:nvPr/>
        </p:nvPicPr>
        <p:blipFill>
          <a:blip r:embed="rId3"/>
          <a:stretch/>
        </p:blipFill>
        <p:spPr>
          <a:xfrm>
            <a:off x="-4320" y="11520"/>
            <a:ext cx="3027960" cy="25074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05" name="" descr=""/>
          <p:cNvPicPr/>
          <p:nvPr/>
        </p:nvPicPr>
        <p:blipFill>
          <a:blip r:embed="rId2"/>
          <a:stretch/>
        </p:blipFill>
        <p:spPr>
          <a:xfrm>
            <a:off x="-72000" y="2292120"/>
            <a:ext cx="9143280" cy="4571280"/>
          </a:xfrm>
          <a:prstGeom prst="rect">
            <a:avLst/>
          </a:prstGeom>
          <a:ln>
            <a:noFill/>
          </a:ln>
        </p:spPr>
      </p:pic>
      <p:sp>
        <p:nvSpPr>
          <p:cNvPr id="406" name="CustomShape 1"/>
          <p:cNvSpPr/>
          <p:nvPr/>
        </p:nvSpPr>
        <p:spPr>
          <a:xfrm>
            <a:off x="288000" y="6412680"/>
            <a:ext cx="3671640" cy="336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07" name="CustomShape 2"/>
          <p:cNvSpPr/>
          <p:nvPr/>
        </p:nvSpPr>
        <p:spPr>
          <a:xfrm>
            <a:off x="3024000" y="46080"/>
            <a:ext cx="5686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local enrichment</a:t>
            </a:r>
            <a:br/>
            <a:r>
              <a:rPr b="1" lang="es-MX" sz="2800" spc="-1" strike="noStrike">
                <a:solidFill>
                  <a:srgbClr val="000000"/>
                </a:solidFill>
                <a:latin typeface="Chilanka"/>
                <a:ea typeface="DejaVu Sans"/>
              </a:rPr>
              <a:t>rMZR or </a:t>
            </a:r>
            <a:r>
              <a:rPr b="1" lang="es-MX" sz="2800" spc="-1" strike="noStrike">
                <a:solidFill>
                  <a:srgbClr val="000000"/>
                </a:solidFill>
                <a:latin typeface="Chilanka"/>
                <a:ea typeface="AR PL Mingti2L Big5"/>
              </a:rPr>
              <a:t>Σ</a:t>
            </a:r>
            <a:r>
              <a:rPr b="1" lang="es-MX" sz="2800" spc="-1" strike="noStrike" baseline="-33000">
                <a:solidFill>
                  <a:srgbClr val="000000"/>
                </a:solidFill>
                <a:latin typeface="Chilanka"/>
                <a:ea typeface="AR PL Mingti2L Big5"/>
              </a:rPr>
              <a:t>*</a:t>
            </a:r>
            <a:r>
              <a:rPr b="1" lang="es-MX" sz="2800" spc="-1" strike="noStrike">
                <a:solidFill>
                  <a:srgbClr val="000000"/>
                </a:solidFill>
                <a:latin typeface="Chilanka"/>
                <a:ea typeface="AR PL Mingti2L Big5"/>
              </a:rPr>
              <a:t>- O/H relation</a:t>
            </a:r>
            <a:br/>
            <a:r>
              <a:rPr b="0" lang="es-MX" sz="1500" spc="-1" strike="noStrike">
                <a:solidFill>
                  <a:srgbClr val="000000"/>
                </a:solidFill>
                <a:latin typeface="Chilanka"/>
                <a:ea typeface="AR PL Mingti2L Big5"/>
              </a:rPr>
              <a:t>Rosales-Ortega et al. 2012, Moran et al. 2012; Sánchez et al. 2013; Barrera-Ballesteros et al. 2016</a:t>
            </a:r>
            <a:br/>
            <a:br/>
            <a:r>
              <a:rPr b="1" lang="es-MX" sz="1600" spc="-1" strike="noStrike">
                <a:solidFill>
                  <a:srgbClr val="000000"/>
                </a:solidFill>
                <a:latin typeface="Chilanka"/>
                <a:ea typeface="AR PL Mingti2L Big5"/>
              </a:rPr>
              <a:t>SF Areas at kpcs scales follow a tight relation with the oxygen abundance, with a similar shape to that of the global MZR. </a:t>
            </a:r>
            <a:r>
              <a:rPr b="1" i="1" lang="es-MX" sz="1600" spc="-1" strike="noStrike">
                <a:solidFill>
                  <a:srgbClr val="000000"/>
                </a:solidFill>
                <a:latin typeface="Chilanka"/>
                <a:ea typeface="AR PL Mingti2L Big5"/>
              </a:rPr>
              <a:t>The MZR is local!</a:t>
            </a:r>
            <a:endParaRPr b="0" lang="es-MX" sz="1600" spc="-1" strike="noStrike">
              <a:latin typeface="Arial"/>
            </a:endParaRPr>
          </a:p>
        </p:txBody>
      </p:sp>
      <p:pic>
        <p:nvPicPr>
          <p:cNvPr id="408" name="" descr=""/>
          <p:cNvPicPr/>
          <p:nvPr/>
        </p:nvPicPr>
        <p:blipFill>
          <a:blip r:embed="rId3"/>
          <a:stretch/>
        </p:blipFill>
        <p:spPr>
          <a:xfrm>
            <a:off x="8280" y="0"/>
            <a:ext cx="3015360" cy="24303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09" name="" descr=""/>
          <p:cNvPicPr/>
          <p:nvPr/>
        </p:nvPicPr>
        <p:blipFill>
          <a:blip r:embed="rId2"/>
          <a:stretch/>
        </p:blipFill>
        <p:spPr>
          <a:xfrm>
            <a:off x="-72000" y="2340000"/>
            <a:ext cx="9143280" cy="4703400"/>
          </a:xfrm>
          <a:prstGeom prst="rect">
            <a:avLst/>
          </a:prstGeom>
          <a:ln>
            <a:noFill/>
          </a:ln>
        </p:spPr>
      </p:pic>
      <p:pic>
        <p:nvPicPr>
          <p:cNvPr id="410" name="" descr=""/>
          <p:cNvPicPr/>
          <p:nvPr/>
        </p:nvPicPr>
        <p:blipFill>
          <a:blip r:embed="rId3"/>
          <a:stretch/>
        </p:blipFill>
        <p:spPr>
          <a:xfrm>
            <a:off x="0" y="-11160"/>
            <a:ext cx="3166920" cy="2530080"/>
          </a:xfrm>
          <a:prstGeom prst="rect">
            <a:avLst/>
          </a:prstGeom>
          <a:ln>
            <a:noFill/>
          </a:ln>
        </p:spPr>
      </p:pic>
      <p:sp>
        <p:nvSpPr>
          <p:cNvPr id="411" name="CustomShape 1"/>
          <p:cNvSpPr/>
          <p:nvPr/>
        </p:nvSpPr>
        <p:spPr>
          <a:xfrm>
            <a:off x="288000" y="6412680"/>
            <a:ext cx="2878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12" name="CustomShape 2"/>
          <p:cNvSpPr/>
          <p:nvPr/>
        </p:nvSpPr>
        <p:spPr>
          <a:xfrm>
            <a:off x="3024000" y="46080"/>
            <a:ext cx="5686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Stellar populations: local Age-M* bimodality</a:t>
            </a:r>
            <a:br/>
            <a:r>
              <a:rPr b="0" lang="es-MX" sz="1500" spc="-1" strike="noStrike">
                <a:solidFill>
                  <a:srgbClr val="000000"/>
                </a:solidFill>
                <a:latin typeface="Chilanka"/>
                <a:ea typeface="AR PL Mingti2L Big5"/>
              </a:rPr>
              <a:t>Blanton et al. 2009; Zibetti et al. 2017; Sanchez et al. In prep.</a:t>
            </a:r>
            <a:br/>
            <a:br/>
            <a:r>
              <a:rPr b="1" lang="es-MX" sz="1600" spc="-1" strike="noStrike">
                <a:solidFill>
                  <a:srgbClr val="000000"/>
                </a:solidFill>
                <a:latin typeface="Chilanka"/>
                <a:ea typeface="AR PL Mingti2L Big5"/>
              </a:rPr>
              <a:t>RAs in any galaxy is dominated by old stellar populations, while SFAs are dominated by young ones, irrespectively of the global properties of galaxies. </a:t>
            </a:r>
            <a:r>
              <a:rPr b="1" i="1" lang="es-MX" sz="1600" spc="-1" strike="noStrike">
                <a:solidFill>
                  <a:srgbClr val="000000"/>
                </a:solidFill>
                <a:latin typeface="Chilanka"/>
                <a:ea typeface="AR PL Mingti2L Big5"/>
              </a:rPr>
              <a:t>Bimodality is local, thus SF and Quenching are local proccesses!</a:t>
            </a:r>
            <a:endParaRPr b="0" lang="es-MX" sz="1600" spc="-1" strike="noStrike">
              <a:latin typeface="Arial"/>
            </a:endParaRPr>
          </a:p>
        </p:txBody>
      </p:sp>
      <p:sp>
        <p:nvSpPr>
          <p:cNvPr id="413" name="Line 3"/>
          <p:cNvSpPr/>
          <p:nvPr/>
        </p:nvSpPr>
        <p:spPr>
          <a:xfrm flipV="1">
            <a:off x="678600" y="735840"/>
            <a:ext cx="1810800" cy="327960"/>
          </a:xfrm>
          <a:prstGeom prst="line">
            <a:avLst/>
          </a:prstGeom>
          <a:ln w="36000">
            <a:solidFill>
              <a:srgbClr val="81d41a"/>
            </a:solidFill>
            <a:round/>
          </a:ln>
        </p:spPr>
        <p:style>
          <a:lnRef idx="0"/>
          <a:fillRef idx="0"/>
          <a:effectRef idx="0"/>
          <a:fontRef idx="minor"/>
        </p:style>
      </p:sp>
      <p:sp>
        <p:nvSpPr>
          <p:cNvPr id="414" name="Line 4"/>
          <p:cNvSpPr/>
          <p:nvPr/>
        </p:nvSpPr>
        <p:spPr>
          <a:xfrm flipV="1">
            <a:off x="2910600" y="3292200"/>
            <a:ext cx="1810800" cy="327960"/>
          </a:xfrm>
          <a:prstGeom prst="line">
            <a:avLst/>
          </a:prstGeom>
          <a:ln w="36000">
            <a:solidFill>
              <a:srgbClr val="81d41a"/>
            </a:solidFill>
            <a:round/>
          </a:ln>
        </p:spPr>
        <p:style>
          <a:lnRef idx="0"/>
          <a:fillRef idx="0"/>
          <a:effectRef idx="0"/>
          <a:fontRef idx="minor"/>
        </p:style>
      </p:sp>
      <p:sp>
        <p:nvSpPr>
          <p:cNvPr id="415" name="Line 5"/>
          <p:cNvSpPr/>
          <p:nvPr/>
        </p:nvSpPr>
        <p:spPr>
          <a:xfrm flipV="1">
            <a:off x="2910600" y="3292560"/>
            <a:ext cx="1810800" cy="327960"/>
          </a:xfrm>
          <a:prstGeom prst="line">
            <a:avLst/>
          </a:prstGeom>
          <a:ln w="36000">
            <a:solidFill>
              <a:srgbClr val="81d41a"/>
            </a:solidFill>
            <a:round/>
          </a:ln>
        </p:spPr>
        <p:style>
          <a:lnRef idx="0"/>
          <a:fillRef idx="0"/>
          <a:effectRef idx="0"/>
          <a:fontRef idx="minor"/>
        </p:style>
      </p:sp>
      <p:sp>
        <p:nvSpPr>
          <p:cNvPr id="416" name="Line 6"/>
          <p:cNvSpPr/>
          <p:nvPr/>
        </p:nvSpPr>
        <p:spPr>
          <a:xfrm flipV="1">
            <a:off x="6721200" y="4964040"/>
            <a:ext cx="1810800" cy="327960"/>
          </a:xfrm>
          <a:prstGeom prst="line">
            <a:avLst/>
          </a:prstGeom>
          <a:ln w="36000">
            <a:solidFill>
              <a:srgbClr val="81d41a"/>
            </a:solidFill>
            <a:round/>
          </a:ln>
        </p:spPr>
        <p:style>
          <a:lnRef idx="0"/>
          <a:fillRef idx="0"/>
          <a:effectRef idx="0"/>
          <a:fontRef idx="minor"/>
        </p:style>
      </p:sp>
      <p:sp>
        <p:nvSpPr>
          <p:cNvPr id="417" name="Line 7"/>
          <p:cNvSpPr/>
          <p:nvPr/>
        </p:nvSpPr>
        <p:spPr>
          <a:xfrm flipV="1">
            <a:off x="4782600" y="3292560"/>
            <a:ext cx="1810800" cy="327960"/>
          </a:xfrm>
          <a:prstGeom prst="line">
            <a:avLst/>
          </a:prstGeom>
          <a:ln w="36000">
            <a:solidFill>
              <a:srgbClr val="81d41a"/>
            </a:solidFill>
            <a:round/>
          </a:ln>
        </p:spPr>
        <p:style>
          <a:lnRef idx="0"/>
          <a:fillRef idx="0"/>
          <a:effectRef idx="0"/>
          <a:fontRef idx="minor"/>
        </p:style>
      </p:sp>
      <p:sp>
        <p:nvSpPr>
          <p:cNvPr id="418" name="Line 8"/>
          <p:cNvSpPr/>
          <p:nvPr/>
        </p:nvSpPr>
        <p:spPr>
          <a:xfrm flipV="1">
            <a:off x="6726600" y="3292560"/>
            <a:ext cx="1810800" cy="327960"/>
          </a:xfrm>
          <a:prstGeom prst="line">
            <a:avLst/>
          </a:prstGeom>
          <a:ln w="36000">
            <a:solidFill>
              <a:srgbClr val="81d41a"/>
            </a:solidFill>
            <a:round/>
          </a:ln>
        </p:spPr>
        <p:style>
          <a:lnRef idx="0"/>
          <a:fillRef idx="0"/>
          <a:effectRef idx="0"/>
          <a:fontRef idx="minor"/>
        </p:style>
      </p:sp>
      <p:sp>
        <p:nvSpPr>
          <p:cNvPr id="419" name="Line 9"/>
          <p:cNvSpPr/>
          <p:nvPr/>
        </p:nvSpPr>
        <p:spPr>
          <a:xfrm flipV="1">
            <a:off x="4777200" y="4964400"/>
            <a:ext cx="1810800" cy="327960"/>
          </a:xfrm>
          <a:prstGeom prst="line">
            <a:avLst/>
          </a:prstGeom>
          <a:ln w="36000">
            <a:solidFill>
              <a:srgbClr val="81d41a"/>
            </a:solidFill>
            <a:round/>
          </a:ln>
        </p:spPr>
        <p:style>
          <a:lnRef idx="0"/>
          <a:fillRef idx="0"/>
          <a:effectRef idx="0"/>
          <a:fontRef idx="minor"/>
        </p:style>
      </p:sp>
      <p:sp>
        <p:nvSpPr>
          <p:cNvPr id="420" name="Line 10"/>
          <p:cNvSpPr/>
          <p:nvPr/>
        </p:nvSpPr>
        <p:spPr>
          <a:xfrm flipV="1">
            <a:off x="2869200" y="4964400"/>
            <a:ext cx="1810800" cy="327960"/>
          </a:xfrm>
          <a:prstGeom prst="line">
            <a:avLst/>
          </a:prstGeom>
          <a:ln w="36000">
            <a:solidFill>
              <a:srgbClr val="81d41a"/>
            </a:solidFill>
            <a:round/>
          </a:ln>
        </p:spPr>
        <p:style>
          <a:lnRef idx="0"/>
          <a:fillRef idx="0"/>
          <a:effectRef idx="0"/>
          <a:fontRef idx="minor"/>
        </p:style>
      </p:sp>
      <p:sp>
        <p:nvSpPr>
          <p:cNvPr id="421" name="Line 11"/>
          <p:cNvSpPr/>
          <p:nvPr/>
        </p:nvSpPr>
        <p:spPr>
          <a:xfrm flipV="1">
            <a:off x="961200" y="4964400"/>
            <a:ext cx="1810800" cy="327960"/>
          </a:xfrm>
          <a:prstGeom prst="line">
            <a:avLst/>
          </a:prstGeom>
          <a:ln w="36000">
            <a:solidFill>
              <a:srgbClr val="81d41a"/>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22" name="" descr=""/>
          <p:cNvPicPr/>
          <p:nvPr/>
        </p:nvPicPr>
        <p:blipFill>
          <a:blip r:embed="rId2"/>
          <a:stretch/>
        </p:blipFill>
        <p:spPr>
          <a:xfrm>
            <a:off x="-19800" y="2422440"/>
            <a:ext cx="9142560" cy="4570560"/>
          </a:xfrm>
          <a:prstGeom prst="rect">
            <a:avLst/>
          </a:prstGeom>
          <a:ln>
            <a:noFill/>
          </a:ln>
        </p:spPr>
      </p:pic>
      <p:sp>
        <p:nvSpPr>
          <p:cNvPr id="423" name="CustomShape 1"/>
          <p:cNvSpPr/>
          <p:nvPr/>
        </p:nvSpPr>
        <p:spPr>
          <a:xfrm>
            <a:off x="288000" y="6412680"/>
            <a:ext cx="2878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24" name="CustomShape 2"/>
          <p:cNvSpPr/>
          <p:nvPr/>
        </p:nvSpPr>
        <p:spPr>
          <a:xfrm>
            <a:off x="1080000" y="46080"/>
            <a:ext cx="7630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Stellar populations: </a:t>
            </a:r>
            <a:r>
              <a:rPr b="1" lang="es-MX" sz="2800" spc="-1" strike="noStrike">
                <a:solidFill>
                  <a:srgbClr val="000000"/>
                </a:solidFill>
                <a:latin typeface="AR PL Mingti2L Big5"/>
                <a:ea typeface="AR PL Mingti2L Big5"/>
              </a:rPr>
              <a:t>Σ</a:t>
            </a:r>
            <a:r>
              <a:rPr b="1" lang="es-MX" sz="2800" spc="-1" strike="noStrike" baseline="-33000">
                <a:solidFill>
                  <a:srgbClr val="000000"/>
                </a:solidFill>
                <a:latin typeface="Chilanka"/>
                <a:ea typeface="AR PL Mingti2L Big5"/>
              </a:rPr>
              <a:t>*</a:t>
            </a:r>
            <a:r>
              <a:rPr b="1" lang="es-MX" sz="2800" spc="-1" strike="noStrike">
                <a:solidFill>
                  <a:srgbClr val="000000"/>
                </a:solidFill>
                <a:latin typeface="Chilanka"/>
                <a:ea typeface="AR PL Mingti2L Big5"/>
              </a:rPr>
              <a:t> gradients</a:t>
            </a:r>
            <a:br/>
            <a:r>
              <a:rPr b="0" lang="es-MX" sz="1500" spc="-1" strike="noStrike">
                <a:solidFill>
                  <a:srgbClr val="000000"/>
                </a:solidFill>
                <a:latin typeface="Chilanka"/>
                <a:ea typeface="AR PL Mingti2L Big5"/>
              </a:rPr>
              <a:t>Bell et al. 2000; Kauffmann et al. 2003; Bakos et al. 2009</a:t>
            </a:r>
            <a:br/>
            <a:r>
              <a:rPr b="0" lang="es-MX" sz="1500" spc="-1" strike="noStrike">
                <a:solidFill>
                  <a:srgbClr val="000000"/>
                </a:solidFill>
                <a:latin typeface="Chilanka"/>
                <a:ea typeface="AR PL Mingti2L Big5"/>
              </a:rPr>
              <a:t>Gonzalez-Delgado et al. 2014; Sanchez et al. 2018</a:t>
            </a:r>
            <a:br/>
            <a:br/>
            <a:r>
              <a:rPr b="1" lang="es-MX" sz="2000" spc="-1" strike="noStrike">
                <a:solidFill>
                  <a:srgbClr val="000000"/>
                </a:solidFill>
                <a:latin typeface="Chilanka"/>
                <a:ea typeface="Chilanka"/>
              </a:rPr>
              <a:t>Σ</a:t>
            </a:r>
            <a:r>
              <a:rPr b="1" lang="es-MX" sz="2000" spc="-1" strike="noStrike" baseline="-33000">
                <a:solidFill>
                  <a:srgbClr val="000000"/>
                </a:solidFill>
                <a:latin typeface="Chilanka"/>
                <a:ea typeface="Chilanka"/>
              </a:rPr>
              <a:t>*</a:t>
            </a:r>
            <a:r>
              <a:rPr b="1" lang="es-MX" sz="2000" spc="-1" strike="noStrike">
                <a:solidFill>
                  <a:srgbClr val="000000"/>
                </a:solidFill>
                <a:latin typeface="Chilanka"/>
                <a:ea typeface="Chilanka"/>
              </a:rPr>
              <a:t> </a:t>
            </a:r>
            <a:r>
              <a:rPr b="1" lang="es-MX" sz="2000" spc="-1" strike="noStrike">
                <a:solidFill>
                  <a:srgbClr val="000000"/>
                </a:solidFill>
                <a:latin typeface="Chilanka"/>
                <a:ea typeface="AR PL Mingti2L Big5"/>
              </a:rPr>
              <a:t>is a fundamental parameter to understand the local evolution in galaxies. In all galaxies it presents a negative gradient that it is steeper in the inner (bulge-dominated) region. In essence it follows the gravitational potential.</a:t>
            </a:r>
            <a:endParaRPr b="0" lang="es-MX" sz="2000" spc="-1" strike="noStrike">
              <a:latin typeface="Arial"/>
            </a:endParaRPr>
          </a:p>
        </p:txBody>
      </p:sp>
      <p:sp>
        <p:nvSpPr>
          <p:cNvPr id="425" name="CustomShape 3"/>
          <p:cNvSpPr/>
          <p:nvPr/>
        </p:nvSpPr>
        <p:spPr>
          <a:xfrm>
            <a:off x="5904000" y="2704680"/>
            <a:ext cx="3094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Slope is very similar when normalized by the Re (GD14)</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26" name="" descr=""/>
          <p:cNvPicPr/>
          <p:nvPr/>
        </p:nvPicPr>
        <p:blipFill>
          <a:blip r:embed="rId2"/>
          <a:stretch/>
        </p:blipFill>
        <p:spPr>
          <a:xfrm>
            <a:off x="3960" y="2315880"/>
            <a:ext cx="9142560" cy="4570560"/>
          </a:xfrm>
          <a:prstGeom prst="rect">
            <a:avLst/>
          </a:prstGeom>
          <a:ln>
            <a:noFill/>
          </a:ln>
        </p:spPr>
      </p:pic>
      <p:sp>
        <p:nvSpPr>
          <p:cNvPr id="427" name="CustomShape 1"/>
          <p:cNvSpPr/>
          <p:nvPr/>
        </p:nvSpPr>
        <p:spPr>
          <a:xfrm>
            <a:off x="288000" y="6412680"/>
            <a:ext cx="2878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28" name="CustomShape 2"/>
          <p:cNvSpPr/>
          <p:nvPr/>
        </p:nvSpPr>
        <p:spPr>
          <a:xfrm>
            <a:off x="1152000" y="46080"/>
            <a:ext cx="7918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Stellar populations: Age gradients</a:t>
            </a:r>
            <a:br/>
            <a:r>
              <a:rPr b="0" lang="es-MX" sz="1500" spc="-1" strike="noStrike">
                <a:solidFill>
                  <a:srgbClr val="000000"/>
                </a:solidFill>
                <a:latin typeface="Chilanka"/>
                <a:ea typeface="AR PL Mingti2L Big5"/>
              </a:rPr>
              <a:t>Gonzalez-Delgado et al. 2014; Sánchez-Blazquez et al. 2014; Li et al. 2015; Goddard et al. 2015</a:t>
            </a:r>
            <a:br/>
            <a:br/>
            <a:r>
              <a:rPr b="1" lang="es-MX" sz="2000" spc="-1" strike="noStrike">
                <a:solidFill>
                  <a:srgbClr val="000000"/>
                </a:solidFill>
                <a:latin typeface="Chilanka"/>
                <a:ea typeface="AR PL Mingti2L Big5"/>
              </a:rPr>
              <a:t>All galaxies present a negative Age gradient, with older stellar populations in the central regions and younger in the outer ones (Goddard et al found somehow different results). </a:t>
            </a:r>
            <a:r>
              <a:rPr b="1" i="1" lang="es-MX" sz="2000" spc="-1" strike="noStrike">
                <a:solidFill>
                  <a:srgbClr val="000000"/>
                </a:solidFill>
                <a:latin typeface="Chilanka"/>
                <a:ea typeface="AR PL Mingti2L Big5"/>
              </a:rPr>
              <a:t>Evidence for an inside-out growth</a:t>
            </a:r>
            <a:endParaRPr b="0" lang="es-MX" sz="2000" spc="-1" strike="noStrike">
              <a:latin typeface="Arial"/>
            </a:endParaRPr>
          </a:p>
        </p:txBody>
      </p:sp>
      <p:sp>
        <p:nvSpPr>
          <p:cNvPr id="429" name="CustomShape 3"/>
          <p:cNvSpPr/>
          <p:nvPr/>
        </p:nvSpPr>
        <p:spPr>
          <a:xfrm>
            <a:off x="5616000" y="2488680"/>
            <a:ext cx="3094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Slope is very similar when normalized by the Re (GD14)</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30" name="" descr=""/>
          <p:cNvPicPr/>
          <p:nvPr/>
        </p:nvPicPr>
        <p:blipFill>
          <a:blip r:embed="rId2"/>
          <a:stretch/>
        </p:blipFill>
        <p:spPr>
          <a:xfrm>
            <a:off x="15480" y="2368800"/>
            <a:ext cx="9143280" cy="4571280"/>
          </a:xfrm>
          <a:prstGeom prst="rect">
            <a:avLst/>
          </a:prstGeom>
          <a:ln>
            <a:noFill/>
          </a:ln>
        </p:spPr>
      </p:pic>
      <p:sp>
        <p:nvSpPr>
          <p:cNvPr id="431" name="CustomShape 1"/>
          <p:cNvSpPr/>
          <p:nvPr/>
        </p:nvSpPr>
        <p:spPr>
          <a:xfrm>
            <a:off x="288000" y="6412680"/>
            <a:ext cx="3887640" cy="336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32" name="CustomShape 2"/>
          <p:cNvSpPr/>
          <p:nvPr/>
        </p:nvSpPr>
        <p:spPr>
          <a:xfrm>
            <a:off x="1152000" y="46080"/>
            <a:ext cx="7918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Stellar populations: [Z/H] gradients</a:t>
            </a:r>
            <a:br/>
            <a:r>
              <a:rPr b="0" lang="es-MX" sz="1500" spc="-1" strike="noStrike">
                <a:solidFill>
                  <a:srgbClr val="000000"/>
                </a:solidFill>
                <a:latin typeface="Chilanka"/>
                <a:ea typeface="AR PL Mingti2L Big5"/>
              </a:rPr>
              <a:t>Gonzalez-Delgado et al. 2014; Sánchez-Blazquez et al. 2014; Goddard et al. 2015</a:t>
            </a:r>
            <a:br/>
            <a:r>
              <a:rPr b="1" lang="es-MX" sz="2000" spc="-1" strike="noStrike">
                <a:solidFill>
                  <a:srgbClr val="000000"/>
                </a:solidFill>
                <a:latin typeface="Chilanka"/>
                <a:ea typeface="AR PL Mingti2L Big5"/>
              </a:rPr>
              <a:t>Massive/earlier-type galaxies present a negative [Z/H] gradient, with more metal rich populations in the ceentral regions (Goddard et al found somehow different results). Less massive/later-type galaxies present an inversion in the gradient. </a:t>
            </a:r>
            <a:br/>
            <a:r>
              <a:rPr b="1" i="1" lang="es-MX" sz="2000" spc="-1" strike="noStrike">
                <a:solidFill>
                  <a:srgbClr val="000000"/>
                </a:solidFill>
                <a:latin typeface="Chilanka"/>
                <a:ea typeface="AR PL Mingti2L Big5"/>
              </a:rPr>
              <a:t>Despite of inside-out, ChEs and SFHs change with M</a:t>
            </a:r>
            <a:r>
              <a:rPr b="1" i="1" lang="es-MX" sz="2000" spc="-1" strike="noStrike" baseline="-33000">
                <a:solidFill>
                  <a:srgbClr val="000000"/>
                </a:solidFill>
                <a:latin typeface="Chilanka"/>
                <a:ea typeface="AR PL Mingti2L Big5"/>
              </a:rPr>
              <a:t>*  </a:t>
            </a:r>
            <a:r>
              <a:rPr b="1" i="1" lang="es-MX" sz="2000" spc="-1" strike="noStrike">
                <a:solidFill>
                  <a:srgbClr val="000000"/>
                </a:solidFill>
                <a:latin typeface="Chilanka"/>
                <a:ea typeface="AR PL Mingti2L Big5"/>
              </a:rPr>
              <a:t>and morphology.</a:t>
            </a:r>
            <a:endParaRPr b="0" lang="es-MX" sz="2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33" name="" descr=""/>
          <p:cNvPicPr/>
          <p:nvPr/>
        </p:nvPicPr>
        <p:blipFill>
          <a:blip r:embed="rId2"/>
          <a:stretch/>
        </p:blipFill>
        <p:spPr>
          <a:xfrm>
            <a:off x="15480" y="2448360"/>
            <a:ext cx="9143280" cy="4571280"/>
          </a:xfrm>
          <a:prstGeom prst="rect">
            <a:avLst/>
          </a:prstGeom>
          <a:ln>
            <a:noFill/>
          </a:ln>
        </p:spPr>
      </p:pic>
      <p:sp>
        <p:nvSpPr>
          <p:cNvPr id="434" name="CustomShape 1"/>
          <p:cNvSpPr/>
          <p:nvPr/>
        </p:nvSpPr>
        <p:spPr>
          <a:xfrm>
            <a:off x="288000" y="6412680"/>
            <a:ext cx="2878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35" name="CustomShape 2"/>
          <p:cNvSpPr/>
          <p:nvPr/>
        </p:nvSpPr>
        <p:spPr>
          <a:xfrm>
            <a:off x="1152000" y="46080"/>
            <a:ext cx="7918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by OB-stars: O/H gradients</a:t>
            </a:r>
            <a:br/>
            <a:r>
              <a:rPr b="0" lang="es-MX" sz="1500" spc="-1" strike="noStrike">
                <a:solidFill>
                  <a:srgbClr val="000000"/>
                </a:solidFill>
                <a:latin typeface="Chilanka"/>
                <a:ea typeface="AR PL Mingti2L Big5"/>
              </a:rPr>
              <a:t>Searly et al. 1973; Peimbert et al. 1978; Vila Costas et al. 1992; Sánchez et al. 2014; Sánchez-Menguiano et al. 2016; Belfiore et al. 2017; Sánchez-Menguiano et al. 2018; </a:t>
            </a:r>
            <a:br/>
            <a:br/>
            <a:r>
              <a:rPr b="1" lang="es-MX" sz="2000" spc="-1" strike="noStrike">
                <a:solidFill>
                  <a:srgbClr val="000000"/>
                </a:solidFill>
                <a:latin typeface="Chilanka"/>
                <a:ea typeface="AR PL Mingti2L Big5"/>
              </a:rPr>
              <a:t>Galaxies more massive than 10</a:t>
            </a:r>
            <a:r>
              <a:rPr b="1" lang="es-MX" sz="2000" spc="-1" strike="noStrike" baseline="33000">
                <a:solidFill>
                  <a:srgbClr val="000000"/>
                </a:solidFill>
                <a:latin typeface="Chilanka"/>
                <a:ea typeface="AR PL Mingti2L Big5"/>
              </a:rPr>
              <a:t>9.5</a:t>
            </a:r>
            <a:r>
              <a:rPr b="1" lang="es-MX" sz="2000" spc="-1" strike="noStrike">
                <a:solidFill>
                  <a:srgbClr val="000000"/>
                </a:solidFill>
                <a:latin typeface="Chilanka"/>
                <a:ea typeface="AR PL Mingti2L Big5"/>
              </a:rPr>
              <a:t> M</a:t>
            </a:r>
            <a:r>
              <a:rPr b="1" lang="es-MX" sz="2000" spc="-1" strike="noStrike" baseline="-33000">
                <a:solidFill>
                  <a:srgbClr val="000000"/>
                </a:solidFill>
                <a:latin typeface="Chilanka"/>
                <a:ea typeface="Chilanka"/>
              </a:rPr>
              <a:t>☉</a:t>
            </a:r>
            <a:r>
              <a:rPr b="1" lang="es-MX" sz="2000" spc="-1" strike="noStrike" baseline="-33000">
                <a:solidFill>
                  <a:srgbClr val="000000"/>
                </a:solidFill>
                <a:latin typeface="Chilanka"/>
                <a:ea typeface="AR PL Mingti2L Big5"/>
              </a:rPr>
              <a:t> </a:t>
            </a:r>
            <a:r>
              <a:rPr b="1" lang="es-MX" sz="2000" spc="-1" strike="noStrike">
                <a:solidFill>
                  <a:srgbClr val="000000"/>
                </a:solidFill>
                <a:latin typeface="Chilanka"/>
                <a:ea typeface="AR PL Mingti2L Big5"/>
              </a:rPr>
              <a:t>present a similar oxygen abundance gradient between 0.5-2.0 Re. Along the disk the oxygen is following the mass growth through the rMZR.</a:t>
            </a:r>
            <a:br/>
            <a:r>
              <a:rPr b="1" i="1" lang="es-MX" sz="2000" spc="-1" strike="noStrike">
                <a:solidFill>
                  <a:srgbClr val="000000"/>
                </a:solidFill>
                <a:latin typeface="Chilanka"/>
                <a:ea typeface="AR PL Mingti2L Big5"/>
              </a:rPr>
              <a:t>Inside-out differential [</a:t>
            </a:r>
            <a:r>
              <a:rPr b="1" i="1" lang="es-MX" sz="2000" spc="-1" strike="noStrike">
                <a:solidFill>
                  <a:srgbClr val="000000"/>
                </a:solidFill>
                <a:latin typeface="AR PL Mingti2L Big5"/>
                <a:ea typeface="AR PL Mingti2L Big5"/>
              </a:rPr>
              <a:t>α</a:t>
            </a:r>
            <a:r>
              <a:rPr b="1" i="1" lang="es-MX" sz="2000" spc="-1" strike="noStrike">
                <a:solidFill>
                  <a:srgbClr val="000000"/>
                </a:solidFill>
                <a:latin typeface="Chilanka"/>
                <a:ea typeface="AR PL Mingti2L Big5"/>
              </a:rPr>
              <a:t>/Fe]  changing by M</a:t>
            </a:r>
            <a:r>
              <a:rPr b="1" i="1" lang="es-MX" sz="2000" spc="-1" strike="noStrike" baseline="-33000">
                <a:solidFill>
                  <a:srgbClr val="000000"/>
                </a:solidFill>
                <a:latin typeface="Chilanka"/>
                <a:ea typeface="AR PL Mingti2L Big5"/>
              </a:rPr>
              <a:t>*</a:t>
            </a:r>
            <a:r>
              <a:rPr b="1" i="1" lang="es-MX" sz="2000" spc="-1" strike="noStrike">
                <a:solidFill>
                  <a:srgbClr val="000000"/>
                </a:solidFill>
                <a:latin typeface="Chilanka"/>
                <a:ea typeface="AR PL Mingti2L Big5"/>
              </a:rPr>
              <a:t> and morphology.</a:t>
            </a:r>
            <a:endParaRPr b="0" lang="es-MX" sz="2000" spc="-1" strike="noStrike">
              <a:latin typeface="Arial"/>
            </a:endParaRPr>
          </a:p>
        </p:txBody>
      </p:sp>
      <p:sp>
        <p:nvSpPr>
          <p:cNvPr id="436" name="CustomShape 3"/>
          <p:cNvSpPr/>
          <p:nvPr/>
        </p:nvSpPr>
        <p:spPr>
          <a:xfrm>
            <a:off x="4032000" y="2808000"/>
            <a:ext cx="1654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Low statistics!</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37" name="" descr=""/>
          <p:cNvPicPr/>
          <p:nvPr/>
        </p:nvPicPr>
        <p:blipFill>
          <a:blip r:embed="rId2"/>
          <a:stretch/>
        </p:blipFill>
        <p:spPr>
          <a:xfrm>
            <a:off x="0" y="1440000"/>
            <a:ext cx="7015320" cy="5326920"/>
          </a:xfrm>
          <a:prstGeom prst="rect">
            <a:avLst/>
          </a:prstGeom>
          <a:ln>
            <a:noFill/>
          </a:ln>
        </p:spPr>
      </p:pic>
      <p:sp>
        <p:nvSpPr>
          <p:cNvPr id="438" name="CustomShape 1"/>
          <p:cNvSpPr/>
          <p:nvPr/>
        </p:nvSpPr>
        <p:spPr>
          <a:xfrm>
            <a:off x="1152000" y="46080"/>
            <a:ext cx="7918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AR PL Mingti2L Big5"/>
              </a:rPr>
              <a:t>Stellar populations: Inside-out mass growth</a:t>
            </a:r>
            <a:br/>
            <a:r>
              <a:rPr b="0" lang="es-MX" sz="1500" spc="-1" strike="noStrike">
                <a:solidFill>
                  <a:srgbClr val="000000"/>
                </a:solidFill>
                <a:latin typeface="Chilanka"/>
                <a:ea typeface="AR PL Mingti2L Big5"/>
              </a:rPr>
              <a:t> Panther et al. 2007;  Perez et al. 2013; Ibarra-Medel et al. 2016; </a:t>
            </a:r>
            <a:r>
              <a:rPr b="0" lang="es-MX" sz="1500" spc="-1" strike="noStrike" u="sng">
                <a:solidFill>
                  <a:srgbClr val="000000"/>
                </a:solidFill>
                <a:uFillTx/>
                <a:latin typeface="Chilanka"/>
                <a:ea typeface="AR PL Mingti2L Big5"/>
              </a:rPr>
              <a:t>Garcia-Benito et al. 2017; </a:t>
            </a:r>
            <a:r>
              <a:rPr b="0" lang="es-MX" sz="1500" spc="-1" strike="noStrike">
                <a:solidFill>
                  <a:srgbClr val="000000"/>
                </a:solidFill>
                <a:latin typeface="Chilanka"/>
                <a:ea typeface="AR PL Mingti2L Big5"/>
              </a:rPr>
              <a:t>López-Fernández et al. 2018; Sánchez et al. 2019</a:t>
            </a:r>
            <a:br/>
            <a:r>
              <a:rPr b="1" lang="es-MX" sz="2000" spc="-1" strike="noStrike">
                <a:solidFill>
                  <a:srgbClr val="000000"/>
                </a:solidFill>
                <a:latin typeface="Chilanka"/>
                <a:ea typeface="AR PL Mingti2L Big5"/>
              </a:rPr>
              <a:t>Galaxies with M</a:t>
            </a:r>
            <a:r>
              <a:rPr b="1" lang="es-MX" sz="2000" spc="-1" strike="noStrike" baseline="-33000">
                <a:solidFill>
                  <a:srgbClr val="000000"/>
                </a:solidFill>
                <a:latin typeface="Chilanka"/>
                <a:ea typeface="AR PL Mingti2L Big5"/>
              </a:rPr>
              <a:t>*</a:t>
            </a:r>
            <a:r>
              <a:rPr b="1" lang="es-MX" sz="2000" spc="-1" strike="noStrike">
                <a:solidFill>
                  <a:srgbClr val="000000"/>
                </a:solidFill>
                <a:latin typeface="Chilanka"/>
                <a:ea typeface="AR PL Mingti2L Big5"/>
              </a:rPr>
              <a:t>&gt;10</a:t>
            </a:r>
            <a:r>
              <a:rPr b="1" lang="es-MX" sz="2000" spc="-1" strike="noStrike" baseline="33000">
                <a:solidFill>
                  <a:srgbClr val="000000"/>
                </a:solidFill>
                <a:latin typeface="Chilanka"/>
                <a:ea typeface="AR PL Mingti2L Big5"/>
              </a:rPr>
              <a:t>9.5</a:t>
            </a:r>
            <a:r>
              <a:rPr b="1" lang="es-MX" sz="2000" spc="-1" strike="noStrike">
                <a:solidFill>
                  <a:srgbClr val="000000"/>
                </a:solidFill>
                <a:latin typeface="Chilanka"/>
                <a:ea typeface="AR PL Mingti2L Big5"/>
              </a:rPr>
              <a:t> M</a:t>
            </a:r>
            <a:r>
              <a:rPr b="1" lang="es-MX" sz="2000" spc="-1" strike="noStrike" baseline="-33000">
                <a:solidFill>
                  <a:srgbClr val="000000"/>
                </a:solidFill>
                <a:latin typeface="Chilanka"/>
                <a:ea typeface="Chilanka"/>
              </a:rPr>
              <a:t>☉</a:t>
            </a:r>
            <a:r>
              <a:rPr b="1" lang="es-MX" sz="2000" spc="-1" strike="noStrike" baseline="-33000">
                <a:solidFill>
                  <a:srgbClr val="000000"/>
                </a:solidFill>
                <a:latin typeface="Chilanka"/>
                <a:ea typeface="AR PL Mingti2L Big5"/>
              </a:rPr>
              <a:t> </a:t>
            </a:r>
            <a:r>
              <a:rPr b="1" lang="es-MX" sz="2000" spc="-1" strike="noStrike">
                <a:solidFill>
                  <a:srgbClr val="000000"/>
                </a:solidFill>
                <a:latin typeface="Chilanka"/>
                <a:ea typeface="AR PL Mingti2L Big5"/>
              </a:rPr>
              <a:t>present a clear inside-out growth, that it is stronger for more massive and earlier-type galaxies.</a:t>
            </a:r>
            <a:endParaRPr b="0" lang="es-MX" sz="2000" spc="-1" strike="noStrike">
              <a:latin typeface="Arial"/>
            </a:endParaRPr>
          </a:p>
        </p:txBody>
      </p:sp>
      <p:pic>
        <p:nvPicPr>
          <p:cNvPr id="439" name="" descr=""/>
          <p:cNvPicPr/>
          <p:nvPr/>
        </p:nvPicPr>
        <p:blipFill>
          <a:blip r:embed="rId3"/>
          <a:stretch/>
        </p:blipFill>
        <p:spPr>
          <a:xfrm>
            <a:off x="6751080" y="1656000"/>
            <a:ext cx="2391840" cy="2374920"/>
          </a:xfrm>
          <a:prstGeom prst="rect">
            <a:avLst/>
          </a:prstGeom>
          <a:ln>
            <a:noFill/>
          </a:ln>
        </p:spPr>
      </p:pic>
      <p:pic>
        <p:nvPicPr>
          <p:cNvPr id="440" name="" descr=""/>
          <p:cNvPicPr/>
          <p:nvPr/>
        </p:nvPicPr>
        <p:blipFill>
          <a:blip r:embed="rId4"/>
          <a:stretch/>
        </p:blipFill>
        <p:spPr>
          <a:xfrm>
            <a:off x="6912000" y="4039560"/>
            <a:ext cx="2252160" cy="2367360"/>
          </a:xfrm>
          <a:prstGeom prst="rect">
            <a:avLst/>
          </a:prstGeom>
          <a:ln>
            <a:noFill/>
          </a:ln>
        </p:spPr>
      </p:pic>
      <p:pic>
        <p:nvPicPr>
          <p:cNvPr id="441" name="" descr=""/>
          <p:cNvPicPr/>
          <p:nvPr/>
        </p:nvPicPr>
        <p:blipFill>
          <a:blip r:embed="rId5"/>
          <a:stretch/>
        </p:blipFill>
        <p:spPr>
          <a:xfrm>
            <a:off x="6696000" y="4001040"/>
            <a:ext cx="214920" cy="2405880"/>
          </a:xfrm>
          <a:prstGeom prst="rect">
            <a:avLst/>
          </a:prstGeom>
          <a:ln>
            <a:noFill/>
          </a:ln>
        </p:spPr>
      </p:pic>
      <p:sp>
        <p:nvSpPr>
          <p:cNvPr id="442" name="CustomShape 2"/>
          <p:cNvSpPr/>
          <p:nvPr/>
        </p:nvSpPr>
        <p:spPr>
          <a:xfrm>
            <a:off x="7092000" y="5731560"/>
            <a:ext cx="1042920" cy="3862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f</a:t>
            </a:r>
            <a:r>
              <a:rPr b="1" lang="es-MX" sz="1600" spc="-1" strike="noStrike" baseline="-33000">
                <a:solidFill>
                  <a:srgbClr val="000000"/>
                </a:solidFill>
                <a:latin typeface="Chilanka"/>
                <a:ea typeface="DejaVu Sans"/>
              </a:rPr>
              <a:t>*</a:t>
            </a:r>
            <a:r>
              <a:rPr b="1" lang="es-MX" sz="1600" spc="-1" strike="noStrike">
                <a:solidFill>
                  <a:srgbClr val="000000"/>
                </a:solidFill>
                <a:latin typeface="Chilanka"/>
                <a:ea typeface="DejaVu Sans"/>
              </a:rPr>
              <a:t> @ z=1</a:t>
            </a:r>
            <a:endParaRPr b="0" lang="es-MX" sz="1600" spc="-1" strike="noStrike">
              <a:latin typeface="Arial"/>
            </a:endParaRPr>
          </a:p>
        </p:txBody>
      </p:sp>
      <p:sp>
        <p:nvSpPr>
          <p:cNvPr id="443" name="CustomShape 3"/>
          <p:cNvSpPr/>
          <p:nvPr/>
        </p:nvSpPr>
        <p:spPr>
          <a:xfrm>
            <a:off x="7092000" y="3312000"/>
            <a:ext cx="1042920" cy="3862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f</a:t>
            </a:r>
            <a:r>
              <a:rPr b="1" lang="es-MX" sz="1600" spc="-1" strike="noStrike" baseline="-33000">
                <a:solidFill>
                  <a:srgbClr val="000000"/>
                </a:solidFill>
                <a:latin typeface="Chilanka"/>
                <a:ea typeface="DejaVu Sans"/>
              </a:rPr>
              <a:t>*</a:t>
            </a:r>
            <a:r>
              <a:rPr b="1" lang="es-MX" sz="1600" spc="-1" strike="noStrike">
                <a:solidFill>
                  <a:srgbClr val="000000"/>
                </a:solidFill>
                <a:latin typeface="Chilanka"/>
                <a:ea typeface="DejaVu Sans"/>
              </a:rPr>
              <a:t> @ z=1</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7"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Integral Field Spectroscopy</a:t>
            </a:r>
            <a:endParaRPr b="0" lang="es-MX" sz="3200" spc="-1" strike="noStrike">
              <a:latin typeface="Arial"/>
            </a:endParaRPr>
          </a:p>
        </p:txBody>
      </p:sp>
      <p:sp>
        <p:nvSpPr>
          <p:cNvPr id="218" name="CustomShape 2"/>
          <p:cNvSpPr/>
          <p:nvPr/>
        </p:nvSpPr>
        <p:spPr>
          <a:xfrm>
            <a:off x="1080000" y="5220000"/>
            <a:ext cx="7990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Integral field spectroscopy (IFS), is the technique that allows us to obtain simultaneously several spectra (within a defined field-of-view, FoV) of a quasi-continuous region in the sky. The final data, after reduction, consist either of a spatially continuous distribution of spectra (3D cube), or a set of individual spectra arranged across the FoV in certain fixed positions.</a:t>
            </a:r>
            <a:endParaRPr b="0" lang="es-MX" sz="1800" spc="-1" strike="noStrike">
              <a:latin typeface="Arial"/>
            </a:endParaRPr>
          </a:p>
        </p:txBody>
      </p:sp>
      <p:pic>
        <p:nvPicPr>
          <p:cNvPr id="219" name="" descr=""/>
          <p:cNvPicPr/>
          <p:nvPr/>
        </p:nvPicPr>
        <p:blipFill>
          <a:blip r:embed="rId2"/>
          <a:stretch/>
        </p:blipFill>
        <p:spPr>
          <a:xfrm>
            <a:off x="7474320" y="20160"/>
            <a:ext cx="1692360" cy="120348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44" name="" descr=""/>
          <p:cNvPicPr/>
          <p:nvPr/>
        </p:nvPicPr>
        <p:blipFill>
          <a:blip r:embed="rId2"/>
          <a:stretch/>
        </p:blipFill>
        <p:spPr>
          <a:xfrm>
            <a:off x="36360" y="2286360"/>
            <a:ext cx="9142560" cy="4570560"/>
          </a:xfrm>
          <a:prstGeom prst="rect">
            <a:avLst/>
          </a:prstGeom>
          <a:ln>
            <a:noFill/>
          </a:ln>
        </p:spPr>
      </p:pic>
      <p:sp>
        <p:nvSpPr>
          <p:cNvPr id="445" name="CustomShape 1"/>
          <p:cNvSpPr/>
          <p:nvPr/>
        </p:nvSpPr>
        <p:spPr>
          <a:xfrm>
            <a:off x="288000" y="6412680"/>
            <a:ext cx="2878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46" name="CustomShape 2"/>
          <p:cNvSpPr/>
          <p:nvPr/>
        </p:nvSpPr>
        <p:spPr>
          <a:xfrm>
            <a:off x="1080000" y="46080"/>
            <a:ext cx="7918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Stellar populations and ionized gas: </a:t>
            </a:r>
            <a:br/>
            <a:r>
              <a:rPr b="1" lang="es-MX" sz="2800" spc="-1" strike="noStrike">
                <a:solidFill>
                  <a:srgbClr val="000000"/>
                </a:solidFill>
                <a:latin typeface="AR PL Mingti2L Big5"/>
                <a:ea typeface="AR PL Mingti2L Big5"/>
              </a:rPr>
              <a:t>Σ</a:t>
            </a:r>
            <a:r>
              <a:rPr b="1" lang="es-MX" sz="2800" spc="-1" strike="noStrike" baseline="-33000">
                <a:solidFill>
                  <a:srgbClr val="000000"/>
                </a:solidFill>
                <a:latin typeface="AR PL Mingti2L Big5"/>
                <a:ea typeface="AR PL Mingti2L Big5"/>
              </a:rPr>
              <a:t>SFR</a:t>
            </a:r>
            <a:r>
              <a:rPr b="1" lang="es-MX" sz="2800" spc="-1" strike="noStrike">
                <a:solidFill>
                  <a:srgbClr val="000000"/>
                </a:solidFill>
                <a:latin typeface="Chilanka"/>
                <a:ea typeface="AR PL Mingti2L Big5"/>
              </a:rPr>
              <a:t> gradients</a:t>
            </a:r>
            <a:br/>
            <a:r>
              <a:rPr b="0" lang="es-MX" sz="1500" spc="-1" strike="noStrike">
                <a:solidFill>
                  <a:srgbClr val="000000"/>
                </a:solidFill>
                <a:latin typeface="Chilanka"/>
                <a:ea typeface="AR PL Mingti2L Big5"/>
              </a:rPr>
              <a:t>Gonzalez-Delgado et al. 2016; Belfiore et al. 2017; Ellison et al. 2018; Sanchez et al. 2018</a:t>
            </a:r>
            <a:br/>
            <a:br/>
            <a:r>
              <a:rPr b="1" lang="es-MX" sz="2000" spc="-1" strike="noStrike">
                <a:solidFill>
                  <a:srgbClr val="000000"/>
                </a:solidFill>
                <a:latin typeface="Chilanka"/>
                <a:ea typeface="Chilanka"/>
              </a:rPr>
              <a:t>Σ</a:t>
            </a:r>
            <a:r>
              <a:rPr b="1" lang="es-MX" sz="2000" spc="-1" strike="noStrike" baseline="-33000">
                <a:solidFill>
                  <a:srgbClr val="000000"/>
                </a:solidFill>
                <a:latin typeface="Chilanka"/>
                <a:ea typeface="Chilanka"/>
              </a:rPr>
              <a:t>SFR</a:t>
            </a:r>
            <a:r>
              <a:rPr b="1" lang="es-MX" sz="2000" spc="-1" strike="noStrike">
                <a:solidFill>
                  <a:srgbClr val="000000"/>
                </a:solidFill>
                <a:latin typeface="Chilanka"/>
                <a:ea typeface="Chilanka"/>
              </a:rPr>
              <a:t> follows primarely Σ</a:t>
            </a:r>
            <a:r>
              <a:rPr b="1" lang="es-MX" sz="2000" spc="-1" strike="noStrike" baseline="-33000">
                <a:solidFill>
                  <a:srgbClr val="000000"/>
                </a:solidFill>
                <a:latin typeface="Chilanka"/>
                <a:ea typeface="Chilanka"/>
              </a:rPr>
              <a:t>*</a:t>
            </a:r>
            <a:r>
              <a:rPr b="1" lang="es-MX" sz="2000" spc="-1" strike="noStrike">
                <a:solidFill>
                  <a:srgbClr val="000000"/>
                </a:solidFill>
                <a:latin typeface="Chilanka"/>
                <a:ea typeface="AR PL Mingti2L Big5"/>
              </a:rPr>
              <a:t> in all galaxies  (rSFMS), showing a peak in the central regions and a steady decrease towards the outer regions.  </a:t>
            </a:r>
            <a:endParaRPr b="0" lang="es-MX" sz="2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47" name="" descr=""/>
          <p:cNvPicPr/>
          <p:nvPr/>
        </p:nvPicPr>
        <p:blipFill>
          <a:blip r:embed="rId2"/>
          <a:stretch/>
        </p:blipFill>
        <p:spPr>
          <a:xfrm>
            <a:off x="15480" y="2287080"/>
            <a:ext cx="9143280" cy="4571280"/>
          </a:xfrm>
          <a:prstGeom prst="rect">
            <a:avLst/>
          </a:prstGeom>
          <a:ln>
            <a:noFill/>
          </a:ln>
        </p:spPr>
      </p:pic>
      <p:sp>
        <p:nvSpPr>
          <p:cNvPr id="448" name="CustomShape 1"/>
          <p:cNvSpPr/>
          <p:nvPr/>
        </p:nvSpPr>
        <p:spPr>
          <a:xfrm>
            <a:off x="288000" y="6412680"/>
            <a:ext cx="3815640" cy="336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49" name="CustomShape 2"/>
          <p:cNvSpPr/>
          <p:nvPr/>
        </p:nvSpPr>
        <p:spPr>
          <a:xfrm>
            <a:off x="1080000" y="46080"/>
            <a:ext cx="7918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Stellar populations and ionized gas: </a:t>
            </a:r>
            <a:br/>
            <a:r>
              <a:rPr b="1" lang="es-MX" sz="2800" spc="-1" strike="noStrike">
                <a:solidFill>
                  <a:srgbClr val="000000"/>
                </a:solidFill>
                <a:latin typeface="Chilanka"/>
                <a:ea typeface="DejaVu Sans"/>
              </a:rPr>
              <a:t>sSFR gradients</a:t>
            </a:r>
            <a:br/>
            <a:r>
              <a:rPr b="0" lang="es-MX" sz="1500" spc="-1" strike="noStrike">
                <a:solidFill>
                  <a:srgbClr val="000000"/>
                </a:solidFill>
                <a:latin typeface="Chilanka"/>
                <a:ea typeface="AR PL Mingti2L Big5"/>
              </a:rPr>
              <a:t>Gonzalez-Delgado et al. 2016; Belfiore et al. 2017b; Ellison et al. 2018; Sanchez et al. 2018; Cano-Diaz et al., submitted.</a:t>
            </a:r>
            <a:br/>
            <a:r>
              <a:rPr b="1" lang="es-MX" sz="2000" spc="-1" strike="noStrike">
                <a:solidFill>
                  <a:srgbClr val="000000"/>
                </a:solidFill>
                <a:latin typeface="Chilanka"/>
                <a:ea typeface="AR PL Mingti2L Big5"/>
              </a:rPr>
              <a:t>sSFR presents a decline with M* and mophology. In addition, there is a decline in the central regions, associated with the bulge, where SF has stoped. </a:t>
            </a:r>
            <a:r>
              <a:rPr b="1" i="1" lang="es-MX" sz="2000" spc="-1" strike="noStrike">
                <a:solidFill>
                  <a:srgbClr val="000000"/>
                </a:solidFill>
                <a:latin typeface="Chilanka"/>
                <a:ea typeface="AR PL Mingti2L Big5"/>
              </a:rPr>
              <a:t>Qhenching evolves from the inside-out!</a:t>
            </a:r>
            <a:endParaRPr b="0" lang="es-MX" sz="20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50" name="" descr=""/>
          <p:cNvPicPr/>
          <p:nvPr/>
        </p:nvPicPr>
        <p:blipFill>
          <a:blip r:embed="rId2"/>
          <a:stretch/>
        </p:blipFill>
        <p:spPr>
          <a:xfrm>
            <a:off x="15480" y="2359080"/>
            <a:ext cx="9143280" cy="4571280"/>
          </a:xfrm>
          <a:prstGeom prst="rect">
            <a:avLst/>
          </a:prstGeom>
          <a:ln>
            <a:noFill/>
          </a:ln>
        </p:spPr>
      </p:pic>
      <p:sp>
        <p:nvSpPr>
          <p:cNvPr id="451" name="CustomShape 1"/>
          <p:cNvSpPr/>
          <p:nvPr/>
        </p:nvSpPr>
        <p:spPr>
          <a:xfrm>
            <a:off x="288000" y="6412680"/>
            <a:ext cx="3743640" cy="336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52" name="CustomShape 2"/>
          <p:cNvSpPr/>
          <p:nvPr/>
        </p:nvSpPr>
        <p:spPr>
          <a:xfrm>
            <a:off x="1080000" y="46080"/>
            <a:ext cx="7918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Stellar populations and ionized gas: </a:t>
            </a:r>
            <a:br/>
            <a:r>
              <a:rPr b="1" lang="es-MX" sz="2800" spc="-1" strike="noStrike">
                <a:solidFill>
                  <a:srgbClr val="000000"/>
                </a:solidFill>
                <a:latin typeface="Chilanka"/>
                <a:ea typeface="DejaVu Sans"/>
              </a:rPr>
              <a:t>SFE gradients</a:t>
            </a:r>
            <a:br/>
            <a:r>
              <a:rPr b="0" lang="es-MX" sz="1500" spc="-1" strike="noStrike">
                <a:solidFill>
                  <a:srgbClr val="000000"/>
                </a:solidFill>
                <a:latin typeface="Chilanka"/>
                <a:ea typeface="AR PL Mingti2L Big5"/>
              </a:rPr>
              <a:t>Utomo et al.  17; Colombo et al. 2018; Sanchez et al. 2018b</a:t>
            </a:r>
            <a:br/>
            <a:br/>
            <a:r>
              <a:rPr b="1" lang="es-MX" sz="2000" spc="-1" strike="noStrike">
                <a:solidFill>
                  <a:srgbClr val="000000"/>
                </a:solidFill>
                <a:latin typeface="Chilanka"/>
                <a:ea typeface="AR PL Mingti2L Big5"/>
              </a:rPr>
              <a:t>Central quenching is due primarily by a lack of (molecular) gas. However, there is also a decrease (increase) of the SFE (deplection time). </a:t>
            </a:r>
            <a:endParaRPr b="0" lang="es-MX" sz="20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53" name="CustomShape 1"/>
          <p:cNvSpPr/>
          <p:nvPr/>
        </p:nvSpPr>
        <p:spPr>
          <a:xfrm>
            <a:off x="1080000" y="10080"/>
            <a:ext cx="7918920" cy="816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AR PL Mingti2L Big5"/>
              </a:rPr>
              <a:t>Conclusions </a:t>
            </a:r>
            <a:br/>
            <a:r>
              <a:rPr b="1" lang="es-MX" sz="1500" spc="-1" strike="noStrike">
                <a:solidFill>
                  <a:srgbClr val="000000"/>
                </a:solidFill>
                <a:latin typeface="Chilanka"/>
                <a:ea typeface="AR PL Mingti2L Big5"/>
              </a:rPr>
              <a:t>Sanchez et al., ARAA, submitted</a:t>
            </a:r>
            <a:br/>
            <a:br/>
            <a:endParaRPr b="0" lang="es-MX" sz="1500" spc="-1" strike="noStrike">
              <a:latin typeface="Arial"/>
            </a:endParaRPr>
          </a:p>
        </p:txBody>
      </p:sp>
      <p:sp>
        <p:nvSpPr>
          <p:cNvPr id="454" name="CustomShape 2"/>
          <p:cNvSpPr/>
          <p:nvPr/>
        </p:nvSpPr>
        <p:spPr>
          <a:xfrm>
            <a:off x="1152000" y="910080"/>
            <a:ext cx="7918920" cy="816840"/>
          </a:xfrm>
          <a:prstGeom prst="rect">
            <a:avLst/>
          </a:prstGeom>
          <a:noFill/>
          <a:ln>
            <a:noFill/>
          </a:ln>
        </p:spPr>
        <p:style>
          <a:lnRef idx="0"/>
          <a:fillRef idx="0"/>
          <a:effectRef idx="0"/>
          <a:fontRef idx="minor"/>
        </p:style>
        <p:txBody>
          <a:bodyPr lIns="90000" rIns="90000" tIns="46800" bIns="46800">
            <a:noAutofit/>
          </a:bodyPr>
          <a:p>
            <a:pPr>
              <a:lnSpc>
                <a:spcPct val="100000"/>
              </a:lnSpc>
            </a:pPr>
            <a:r>
              <a:rPr b="1" lang="es-MX" sz="2000" spc="-1" strike="noStrike">
                <a:solidFill>
                  <a:srgbClr val="000000"/>
                </a:solidFill>
                <a:latin typeface="Chilanka"/>
                <a:ea typeface="AR PL Mingti2L Big5"/>
              </a:rPr>
              <a:t>- IFS-GS have improved our understanding of the physical processes that shaped galaxies along their cosmological evolution.</a:t>
            </a:r>
            <a:br/>
            <a:r>
              <a:rPr b="1" lang="es-MX" sz="2000" spc="-1" strike="noStrike">
                <a:solidFill>
                  <a:srgbClr val="000000"/>
                </a:solidFill>
                <a:latin typeface="Chilanka"/>
                <a:ea typeface="AR PL Mingti2L Big5"/>
              </a:rPr>
              <a:t>- Ionization is a local process, and the nature and properties of ionized gas can only be derived exploring not only line ratios, but the nature of the underlying stellar population and the morphology of the ionized structures.</a:t>
            </a:r>
            <a:br/>
            <a:r>
              <a:rPr b="1" lang="es-MX" sz="2000" spc="-1" strike="noStrike">
                <a:solidFill>
                  <a:srgbClr val="000000"/>
                </a:solidFill>
                <a:latin typeface="Chilanka"/>
                <a:ea typeface="AR PL Mingti2L Big5"/>
              </a:rPr>
              <a:t>- The evolution of galaxies is ruled by local (resolved) relations that link many observed properties with the </a:t>
            </a:r>
            <a:r>
              <a:rPr b="1" lang="es-MX" sz="2000" spc="-1" strike="noStrike">
                <a:solidFill>
                  <a:srgbClr val="000000"/>
                </a:solidFill>
                <a:latin typeface="Chilanka"/>
                <a:ea typeface="Chilanka"/>
              </a:rPr>
              <a:t>Σ</a:t>
            </a:r>
            <a:r>
              <a:rPr b="1" lang="es-MX" sz="2000" spc="-1" strike="noStrike">
                <a:solidFill>
                  <a:srgbClr val="000000"/>
                </a:solidFill>
                <a:latin typeface="Chilanka"/>
                <a:ea typeface="AR PL Mingti2L Big5"/>
              </a:rPr>
              <a:t>* (</a:t>
            </a:r>
            <a:r>
              <a:rPr b="1" lang="es-MX" sz="2000" spc="-1" strike="noStrike">
                <a:solidFill>
                  <a:srgbClr val="000000"/>
                </a:solidFill>
                <a:latin typeface="Chilanka"/>
                <a:ea typeface="Chilanka"/>
              </a:rPr>
              <a:t>Σ</a:t>
            </a:r>
            <a:r>
              <a:rPr b="1" lang="es-MX" sz="2000" spc="-1" strike="noStrike" baseline="-33000">
                <a:solidFill>
                  <a:srgbClr val="000000"/>
                </a:solidFill>
                <a:latin typeface="Chilanka"/>
                <a:ea typeface="AR PL Mingti2L Big5"/>
              </a:rPr>
              <a:t>SFR</a:t>
            </a:r>
            <a:r>
              <a:rPr b="1" lang="es-MX" sz="2000" spc="-1" strike="noStrike">
                <a:solidFill>
                  <a:srgbClr val="000000"/>
                </a:solidFill>
                <a:latin typeface="Chilanka"/>
                <a:ea typeface="AR PL Mingti2L Big5"/>
              </a:rPr>
              <a:t>, </a:t>
            </a:r>
            <a:r>
              <a:rPr b="1" lang="es-MX" sz="2000" spc="-1" strike="noStrike">
                <a:solidFill>
                  <a:srgbClr val="000000"/>
                </a:solidFill>
                <a:latin typeface="Chilanka"/>
                <a:ea typeface="Chilanka"/>
              </a:rPr>
              <a:t>Σ</a:t>
            </a:r>
            <a:r>
              <a:rPr b="1" lang="es-MX" sz="2000" spc="-1" strike="noStrike" baseline="-33000">
                <a:solidFill>
                  <a:srgbClr val="000000"/>
                </a:solidFill>
                <a:latin typeface="Chilanka"/>
                <a:ea typeface="Chilanka"/>
              </a:rPr>
              <a:t>gas</a:t>
            </a:r>
            <a:r>
              <a:rPr b="1" lang="es-MX" sz="2000" spc="-1" strike="noStrike">
                <a:solidFill>
                  <a:srgbClr val="000000"/>
                </a:solidFill>
                <a:latin typeface="Chilanka"/>
                <a:ea typeface="AR PL Mingti2L Big5"/>
              </a:rPr>
              <a:t>,O/H, Z/H, Age,), that (1) generate most of the radial gradients observed in galaxies, and (2) induce global (integrated) relations, like the SFMS, MZR, SK-law…</a:t>
            </a:r>
            <a:br/>
            <a:r>
              <a:rPr b="1" lang="es-MX" sz="2000" spc="-1" strike="noStrike">
                <a:solidFill>
                  <a:srgbClr val="000000"/>
                </a:solidFill>
                <a:latin typeface="Chilanka"/>
                <a:ea typeface="AR PL Mingti2L Big5"/>
              </a:rPr>
              <a:t>- The local relations are modified by global properties, like the M* and the Morphology (Dynamical effects?).</a:t>
            </a:r>
            <a:br/>
            <a:r>
              <a:rPr b="1" lang="es-MX" sz="2000" spc="-1" strike="noStrike">
                <a:solidFill>
                  <a:srgbClr val="000000"/>
                </a:solidFill>
                <a:latin typeface="Chilanka"/>
                <a:ea typeface="AR PL Mingti2L Big5"/>
              </a:rPr>
              <a:t>- Galaxies growth from the inside-out, with SFHs and ChEHs that are sharper in the  central regions (of more massive and earlier type galaxies).</a:t>
            </a:r>
            <a:br/>
            <a:r>
              <a:rPr b="1" lang="es-MX" sz="2000" spc="-1" strike="noStrike">
                <a:solidFill>
                  <a:srgbClr val="000000"/>
                </a:solidFill>
                <a:latin typeface="Chilanka"/>
                <a:ea typeface="AR PL Mingti2L Big5"/>
              </a:rPr>
              <a:t>- Quenching happens from the inside-out, driven by a lack of (molecular) gas, but with a secondary effect induced by a change in the SFE (which strength depends on M* and morph.)</a:t>
            </a:r>
            <a:endParaRPr b="0" lang="es-MX" sz="2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55" name="" descr=""/>
          <p:cNvPicPr/>
          <p:nvPr/>
        </p:nvPicPr>
        <p:blipFill>
          <a:blip r:embed="rId2"/>
          <a:stretch/>
        </p:blipFill>
        <p:spPr>
          <a:xfrm>
            <a:off x="-19800" y="2422440"/>
            <a:ext cx="9142560" cy="4570560"/>
          </a:xfrm>
          <a:prstGeom prst="rect">
            <a:avLst/>
          </a:prstGeom>
          <a:ln>
            <a:noFill/>
          </a:ln>
        </p:spPr>
      </p:pic>
      <p:sp>
        <p:nvSpPr>
          <p:cNvPr id="456" name="CustomShape 1"/>
          <p:cNvSpPr/>
          <p:nvPr/>
        </p:nvSpPr>
        <p:spPr>
          <a:xfrm>
            <a:off x="288000" y="6412680"/>
            <a:ext cx="2878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57" name="CustomShape 2"/>
          <p:cNvSpPr/>
          <p:nvPr/>
        </p:nvSpPr>
        <p:spPr>
          <a:xfrm>
            <a:off x="6192000" y="6489360"/>
            <a:ext cx="3094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~8500 galaxies, ~30M spectra</a:t>
            </a:r>
            <a:endParaRPr b="0" lang="es-MX" sz="1600" spc="-1" strike="noStrike">
              <a:latin typeface="Arial"/>
            </a:endParaRPr>
          </a:p>
        </p:txBody>
      </p:sp>
      <p:sp>
        <p:nvSpPr>
          <p:cNvPr id="458" name="Line 3"/>
          <p:cNvSpPr/>
          <p:nvPr/>
        </p:nvSpPr>
        <p:spPr>
          <a:xfrm flipV="1">
            <a:off x="678600" y="735840"/>
            <a:ext cx="1810800" cy="327960"/>
          </a:xfrm>
          <a:prstGeom prst="line">
            <a:avLst/>
          </a:prstGeom>
          <a:ln w="36000">
            <a:solidFill>
              <a:srgbClr val="81d41a"/>
            </a:solidFill>
            <a:round/>
          </a:ln>
        </p:spPr>
        <p:style>
          <a:lnRef idx="0"/>
          <a:fillRef idx="0"/>
          <a:effectRef idx="0"/>
          <a:fontRef idx="minor"/>
        </p:style>
      </p:sp>
      <p:sp>
        <p:nvSpPr>
          <p:cNvPr id="459" name="Line 4"/>
          <p:cNvSpPr/>
          <p:nvPr/>
        </p:nvSpPr>
        <p:spPr>
          <a:xfrm flipV="1">
            <a:off x="1182960" y="2916000"/>
            <a:ext cx="0" cy="1008000"/>
          </a:xfrm>
          <a:prstGeom prst="line">
            <a:avLst/>
          </a:prstGeom>
          <a:ln w="36000">
            <a:solidFill>
              <a:srgbClr val="81d41a"/>
            </a:solidFill>
            <a:round/>
          </a:ln>
        </p:spPr>
        <p:style>
          <a:lnRef idx="0"/>
          <a:fillRef idx="0"/>
          <a:effectRef idx="0"/>
          <a:fontRef idx="minor"/>
        </p:style>
      </p:sp>
      <p:sp>
        <p:nvSpPr>
          <p:cNvPr id="460" name="Line 5"/>
          <p:cNvSpPr/>
          <p:nvPr/>
        </p:nvSpPr>
        <p:spPr>
          <a:xfrm flipV="1">
            <a:off x="1182960" y="4572000"/>
            <a:ext cx="0" cy="1008000"/>
          </a:xfrm>
          <a:prstGeom prst="line">
            <a:avLst/>
          </a:prstGeom>
          <a:ln w="36000">
            <a:solidFill>
              <a:srgbClr val="81d41a"/>
            </a:solidFill>
            <a:round/>
          </a:ln>
        </p:spPr>
        <p:style>
          <a:lnRef idx="0"/>
          <a:fillRef idx="0"/>
          <a:effectRef idx="0"/>
          <a:fontRef idx="minor"/>
        </p:style>
      </p:sp>
      <p:sp>
        <p:nvSpPr>
          <p:cNvPr id="461" name="Line 6"/>
          <p:cNvSpPr/>
          <p:nvPr/>
        </p:nvSpPr>
        <p:spPr>
          <a:xfrm flipV="1">
            <a:off x="3126960" y="4572000"/>
            <a:ext cx="0" cy="1008000"/>
          </a:xfrm>
          <a:prstGeom prst="line">
            <a:avLst/>
          </a:prstGeom>
          <a:ln w="36000">
            <a:solidFill>
              <a:srgbClr val="81d41a"/>
            </a:solidFill>
            <a:round/>
          </a:ln>
        </p:spPr>
        <p:style>
          <a:lnRef idx="0"/>
          <a:fillRef idx="0"/>
          <a:effectRef idx="0"/>
          <a:fontRef idx="minor"/>
        </p:style>
      </p:sp>
      <p:sp>
        <p:nvSpPr>
          <p:cNvPr id="462" name="Line 7"/>
          <p:cNvSpPr/>
          <p:nvPr/>
        </p:nvSpPr>
        <p:spPr>
          <a:xfrm flipV="1">
            <a:off x="5034960" y="4572000"/>
            <a:ext cx="0" cy="1008000"/>
          </a:xfrm>
          <a:prstGeom prst="line">
            <a:avLst/>
          </a:prstGeom>
          <a:ln w="36000">
            <a:solidFill>
              <a:srgbClr val="81d41a"/>
            </a:solidFill>
            <a:round/>
          </a:ln>
        </p:spPr>
        <p:style>
          <a:lnRef idx="0"/>
          <a:fillRef idx="0"/>
          <a:effectRef idx="0"/>
          <a:fontRef idx="minor"/>
        </p:style>
      </p:sp>
      <p:sp>
        <p:nvSpPr>
          <p:cNvPr id="463" name="Line 8"/>
          <p:cNvSpPr/>
          <p:nvPr/>
        </p:nvSpPr>
        <p:spPr>
          <a:xfrm flipV="1">
            <a:off x="6906960" y="4608000"/>
            <a:ext cx="0" cy="1008000"/>
          </a:xfrm>
          <a:prstGeom prst="line">
            <a:avLst/>
          </a:prstGeom>
          <a:ln w="36000">
            <a:solidFill>
              <a:srgbClr val="81d41a"/>
            </a:solidFill>
            <a:round/>
          </a:ln>
        </p:spPr>
        <p:style>
          <a:lnRef idx="0"/>
          <a:fillRef idx="0"/>
          <a:effectRef idx="0"/>
          <a:fontRef idx="minor"/>
        </p:style>
      </p:sp>
      <p:sp>
        <p:nvSpPr>
          <p:cNvPr id="464" name="CustomShape 9"/>
          <p:cNvSpPr/>
          <p:nvPr/>
        </p:nvSpPr>
        <p:spPr>
          <a:xfrm>
            <a:off x="2736000" y="46080"/>
            <a:ext cx="6334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Stellar populations: </a:t>
            </a:r>
            <a:r>
              <a:rPr b="1" lang="es-MX" sz="2800" spc="-1" strike="noStrike">
                <a:solidFill>
                  <a:srgbClr val="000000"/>
                </a:solidFill>
                <a:latin typeface="AR PL Mingti2L Big5"/>
                <a:ea typeface="AR PL Mingti2L Big5"/>
              </a:rPr>
              <a:t>Σ</a:t>
            </a:r>
            <a:r>
              <a:rPr b="1" lang="es-MX" sz="2800" spc="-1" strike="noStrike" baseline="-33000">
                <a:solidFill>
                  <a:srgbClr val="000000"/>
                </a:solidFill>
                <a:latin typeface="Chilanka"/>
                <a:ea typeface="AR PL Mingti2L Big5"/>
              </a:rPr>
              <a:t>*</a:t>
            </a:r>
            <a:r>
              <a:rPr b="1" lang="es-MX" sz="2800" spc="-1" strike="noStrike">
                <a:solidFill>
                  <a:srgbClr val="000000"/>
                </a:solidFill>
                <a:latin typeface="Chilanka"/>
                <a:ea typeface="AR PL Mingti2L Big5"/>
              </a:rPr>
              <a:t> gradients</a:t>
            </a:r>
            <a:br/>
            <a:r>
              <a:rPr b="0" lang="es-MX" sz="1500" spc="-1" strike="noStrike">
                <a:solidFill>
                  <a:srgbClr val="000000"/>
                </a:solidFill>
                <a:latin typeface="Chilanka"/>
                <a:ea typeface="AR PL Mingti2L Big5"/>
              </a:rPr>
              <a:t>Catalan-Torrecilla et al.. 2015, 2017; Lacerda et al. 2018; Sanchez et al. 2018</a:t>
            </a:r>
            <a:br/>
            <a:br/>
            <a:r>
              <a:rPr b="1" lang="es-MX" sz="2000" spc="-1" strike="noStrike">
                <a:solidFill>
                  <a:srgbClr val="000000"/>
                </a:solidFill>
                <a:latin typeface="Chilanka"/>
                <a:ea typeface="AR PL Mingti2L Big5"/>
              </a:rPr>
              <a:t>Strong relation with ionization properties: Bulges are dominated by RAs (pAGB ionization), while disks are dominated by SFAs (OB-stars). However, in the 2nd there is a mix of ionization.</a:t>
            </a:r>
            <a:endParaRPr b="0" lang="es-MX" sz="2000" spc="-1" strike="noStrike">
              <a:latin typeface="Arial"/>
            </a:endParaRPr>
          </a:p>
        </p:txBody>
      </p:sp>
      <p:sp>
        <p:nvSpPr>
          <p:cNvPr id="465" name="Line 10"/>
          <p:cNvSpPr/>
          <p:nvPr/>
        </p:nvSpPr>
        <p:spPr>
          <a:xfrm flipV="1">
            <a:off x="4386960" y="2916000"/>
            <a:ext cx="0" cy="1008000"/>
          </a:xfrm>
          <a:prstGeom prst="line">
            <a:avLst/>
          </a:prstGeom>
          <a:ln w="36000">
            <a:solidFill>
              <a:srgbClr val="81d41a"/>
            </a:solidFill>
            <a:round/>
          </a:ln>
        </p:spPr>
        <p:style>
          <a:lnRef idx="0"/>
          <a:fillRef idx="0"/>
          <a:effectRef idx="0"/>
          <a:fontRef idx="minor"/>
        </p:style>
      </p:sp>
      <p:sp>
        <p:nvSpPr>
          <p:cNvPr id="466" name="Line 11"/>
          <p:cNvSpPr/>
          <p:nvPr/>
        </p:nvSpPr>
        <p:spPr>
          <a:xfrm flipV="1">
            <a:off x="5898960" y="2916000"/>
            <a:ext cx="0" cy="1008000"/>
          </a:xfrm>
          <a:prstGeom prst="line">
            <a:avLst/>
          </a:prstGeom>
          <a:ln w="36000">
            <a:solidFill>
              <a:srgbClr val="81d41a"/>
            </a:solidFill>
            <a:round/>
          </a:ln>
        </p:spPr>
        <p:style>
          <a:lnRef idx="0"/>
          <a:fillRef idx="0"/>
          <a:effectRef idx="0"/>
          <a:fontRef idx="minor"/>
        </p:style>
      </p:sp>
      <p:sp>
        <p:nvSpPr>
          <p:cNvPr id="467" name="Line 12"/>
          <p:cNvSpPr/>
          <p:nvPr/>
        </p:nvSpPr>
        <p:spPr>
          <a:xfrm flipV="1">
            <a:off x="6942960" y="2916000"/>
            <a:ext cx="0" cy="1008000"/>
          </a:xfrm>
          <a:prstGeom prst="line">
            <a:avLst/>
          </a:prstGeom>
          <a:ln w="36000">
            <a:solidFill>
              <a:srgbClr val="81d41a"/>
            </a:solidFill>
            <a:round/>
          </a:ln>
        </p:spPr>
        <p:style>
          <a:lnRef idx="0"/>
          <a:fillRef idx="0"/>
          <a:effectRef idx="0"/>
          <a:fontRef idx="minor"/>
        </p:style>
      </p:sp>
      <p:pic>
        <p:nvPicPr>
          <p:cNvPr id="468" name="" descr=""/>
          <p:cNvPicPr/>
          <p:nvPr/>
        </p:nvPicPr>
        <p:blipFill>
          <a:blip r:embed="rId3"/>
          <a:stretch/>
        </p:blipFill>
        <p:spPr>
          <a:xfrm>
            <a:off x="0" y="-11160"/>
            <a:ext cx="2806920" cy="68565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0" name="CustomShape 1"/>
          <p:cNvSpPr/>
          <p:nvPr/>
        </p:nvSpPr>
        <p:spPr>
          <a:xfrm>
            <a:off x="1008000" y="-97560"/>
            <a:ext cx="8279640" cy="142776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2200" spc="-1" strike="noStrike">
                <a:solidFill>
                  <a:srgbClr val="000000"/>
                </a:solidFill>
                <a:latin typeface="Chilanka"/>
                <a:ea typeface="DejaVu Sans"/>
              </a:rPr>
              <a:t>I</a:t>
            </a:r>
            <a:r>
              <a:rPr b="1" lang="es-MX" sz="2000" spc="-1" strike="noStrike">
                <a:solidFill>
                  <a:srgbClr val="000000"/>
                </a:solidFill>
                <a:latin typeface="Chilanka"/>
                <a:ea typeface="DejaVu Sans"/>
              </a:rPr>
              <a:t>FS Galaxy Surveys: (i) cover a large fraction of the optical extension of each galaxy; (ii) large/representative samples, (iii) stellar population analysis, (iv) ionized gas content, (v) kinematics and dynamics</a:t>
            </a:r>
            <a:r>
              <a:rPr b="1" lang="es-MX" sz="2200" spc="-1" strike="noStrike">
                <a:solidFill>
                  <a:srgbClr val="000000"/>
                </a:solidFill>
                <a:latin typeface="Chilanka"/>
                <a:ea typeface="DejaVu Sans"/>
              </a:rPr>
              <a:t>.</a:t>
            </a:r>
            <a:endParaRPr b="0" lang="es-MX" sz="2200" spc="-1" strike="noStrike">
              <a:latin typeface="Arial"/>
            </a:endParaRPr>
          </a:p>
        </p:txBody>
      </p:sp>
      <p:pic>
        <p:nvPicPr>
          <p:cNvPr id="221" name="" descr=""/>
          <p:cNvPicPr/>
          <p:nvPr/>
        </p:nvPicPr>
        <p:blipFill>
          <a:blip r:embed="rId2"/>
          <a:stretch/>
        </p:blipFill>
        <p:spPr>
          <a:xfrm>
            <a:off x="0" y="1224000"/>
            <a:ext cx="4579560" cy="2469240"/>
          </a:xfrm>
          <a:prstGeom prst="rect">
            <a:avLst/>
          </a:prstGeom>
          <a:ln>
            <a:noFill/>
          </a:ln>
        </p:spPr>
      </p:pic>
      <p:pic>
        <p:nvPicPr>
          <p:cNvPr id="222" name="" descr=""/>
          <p:cNvPicPr/>
          <p:nvPr/>
        </p:nvPicPr>
        <p:blipFill>
          <a:blip r:embed="rId3"/>
          <a:stretch/>
        </p:blipFill>
        <p:spPr>
          <a:xfrm>
            <a:off x="4570920" y="1234440"/>
            <a:ext cx="4572000" cy="2427480"/>
          </a:xfrm>
          <a:prstGeom prst="rect">
            <a:avLst/>
          </a:prstGeom>
          <a:ln>
            <a:noFill/>
          </a:ln>
        </p:spPr>
      </p:pic>
      <p:pic>
        <p:nvPicPr>
          <p:cNvPr id="223" name="" descr=""/>
          <p:cNvPicPr/>
          <p:nvPr/>
        </p:nvPicPr>
        <p:blipFill>
          <a:blip r:embed="rId4"/>
          <a:stretch/>
        </p:blipFill>
        <p:spPr>
          <a:xfrm>
            <a:off x="4570920" y="3664440"/>
            <a:ext cx="4568040" cy="2381760"/>
          </a:xfrm>
          <a:prstGeom prst="rect">
            <a:avLst/>
          </a:prstGeom>
          <a:ln>
            <a:noFill/>
          </a:ln>
        </p:spPr>
      </p:pic>
      <p:pic>
        <p:nvPicPr>
          <p:cNvPr id="224" name="" descr=""/>
          <p:cNvPicPr/>
          <p:nvPr/>
        </p:nvPicPr>
        <p:blipFill>
          <a:blip r:embed="rId5"/>
          <a:stretch/>
        </p:blipFill>
        <p:spPr>
          <a:xfrm>
            <a:off x="10800" y="3660840"/>
            <a:ext cx="4559040" cy="2386080"/>
          </a:xfrm>
          <a:prstGeom prst="rect">
            <a:avLst/>
          </a:prstGeom>
          <a:ln>
            <a:noFill/>
          </a:ln>
        </p:spPr>
      </p:pic>
      <p:sp>
        <p:nvSpPr>
          <p:cNvPr id="225" name="CustomShape 2"/>
          <p:cNvSpPr/>
          <p:nvPr/>
        </p:nvSpPr>
        <p:spPr>
          <a:xfrm>
            <a:off x="1044000" y="6023160"/>
            <a:ext cx="8062920" cy="851760"/>
          </a:xfrm>
          <a:prstGeom prst="rect">
            <a:avLst/>
          </a:prstGeom>
          <a:noFill/>
          <a:ln>
            <a:noFill/>
          </a:ln>
        </p:spPr>
        <p:style>
          <a:lnRef idx="0"/>
          <a:fillRef idx="0"/>
          <a:effectRef idx="0"/>
          <a:fontRef idx="minor"/>
        </p:style>
        <p:txBody>
          <a:bodyPr lIns="90000" rIns="90000" tIns="46800" bIns="46800">
            <a:noAutofit/>
          </a:bodyPr>
          <a:p>
            <a:pPr>
              <a:lnSpc>
                <a:spcPct val="100000"/>
              </a:lnSpc>
            </a:pPr>
            <a:r>
              <a:rPr b="1" lang="es-MX" sz="1600" spc="-1" strike="noStrike">
                <a:solidFill>
                  <a:srgbClr val="000000"/>
                </a:solidFill>
                <a:latin typeface="Chilanka"/>
                <a:ea typeface="Arial"/>
              </a:rPr>
              <a:t>Only possible with dedicated pipelines: Pipe3D (CALIFA, MaNGA, SAMI and AMUSING++),</a:t>
            </a:r>
            <a:r>
              <a:rPr b="0" lang="es-MX" sz="1800" spc="-1" strike="noStrike">
                <a:solidFill>
                  <a:srgbClr val="000000"/>
                </a:solidFill>
                <a:latin typeface="Arial"/>
                <a:ea typeface="DejaVu Sans"/>
              </a:rPr>
              <a:t> </a:t>
            </a:r>
            <a:r>
              <a:rPr b="1" lang="es-MX" sz="1600" spc="-1" strike="noStrike">
                <a:solidFill>
                  <a:srgbClr val="000000"/>
                </a:solidFill>
                <a:latin typeface="Chilanka"/>
                <a:ea typeface="Arial"/>
              </a:rPr>
              <a:t>DAP (MaNGA), Firefly (MaNGA), PyCASSO (CALIFA), LZIFU (SAMI)... </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26" name="" descr=""/>
          <p:cNvPicPr/>
          <p:nvPr/>
        </p:nvPicPr>
        <p:blipFill>
          <a:blip r:embed="rId2"/>
          <a:stretch/>
        </p:blipFill>
        <p:spPr>
          <a:xfrm>
            <a:off x="0" y="0"/>
            <a:ext cx="9113040" cy="6857640"/>
          </a:xfrm>
          <a:prstGeom prst="rect">
            <a:avLst/>
          </a:prstGeom>
          <a:ln>
            <a:noFill/>
          </a:ln>
        </p:spPr>
      </p:pic>
      <p:pic>
        <p:nvPicPr>
          <p:cNvPr id="227" name="" descr=""/>
          <p:cNvPicPr/>
          <p:nvPr/>
        </p:nvPicPr>
        <p:blipFill>
          <a:blip r:embed="rId3"/>
          <a:stretch/>
        </p:blipFill>
        <p:spPr>
          <a:xfrm>
            <a:off x="0" y="5321160"/>
            <a:ext cx="6010920" cy="1535760"/>
          </a:xfrm>
          <a:prstGeom prst="rect">
            <a:avLst/>
          </a:prstGeom>
          <a:ln>
            <a:noFill/>
          </a:ln>
        </p:spPr>
      </p:pic>
      <p:sp>
        <p:nvSpPr>
          <p:cNvPr id="228" name="CustomShape 1"/>
          <p:cNvSpPr/>
          <p:nvPr/>
        </p:nvSpPr>
        <p:spPr>
          <a:xfrm>
            <a:off x="6264720" y="863640"/>
            <a:ext cx="574920" cy="262440"/>
          </a:xfrm>
          <a:custGeom>
            <a:avLst/>
            <a:gdLst/>
            <a:ahLst/>
            <a:rect l="l" t="t" r="r" b="b"/>
            <a:pathLst>
              <a:path w="21600" h="21600">
                <a:moveTo>
                  <a:pt x="0" y="0"/>
                </a:moveTo>
                <a:lnTo>
                  <a:pt x="21600" y="0"/>
                </a:lnTo>
                <a:lnTo>
                  <a:pt x="21600" y="21600"/>
                </a:lnTo>
                <a:lnTo>
                  <a:pt x="0" y="21600"/>
                </a:lnTo>
                <a:lnTo>
                  <a:pt x="0" y="0"/>
                </a:lnTo>
                <a:close/>
              </a:path>
            </a:pathLst>
          </a:custGeom>
          <a:solidFill>
            <a:srgbClr val="dddddd"/>
          </a:solidFill>
          <a:ln>
            <a:noFill/>
          </a:ln>
        </p:spPr>
        <p:style>
          <a:lnRef idx="0"/>
          <a:fillRef idx="0"/>
          <a:effectRef idx="0"/>
          <a:fontRef idx="minor"/>
        </p:style>
        <p:txBody>
          <a:bodyPr lIns="90000" rIns="90000" tIns="45000" bIns="45000">
            <a:noAutofit/>
          </a:bodyPr>
          <a:p>
            <a:pPr>
              <a:lnSpc>
                <a:spcPct val="76000"/>
              </a:lnSpc>
            </a:pPr>
            <a:r>
              <a:rPr b="1" lang="es-MX" sz="1500" spc="-1" strike="noStrike">
                <a:solidFill>
                  <a:srgbClr val="cc0000"/>
                </a:solidFill>
                <a:latin typeface="Arial"/>
                <a:ea typeface="Arial"/>
              </a:rPr>
              <a:t>974</a:t>
            </a:r>
            <a:endParaRPr b="0" lang="es-MX" sz="1500" spc="-1" strike="noStrike">
              <a:latin typeface="Arial"/>
            </a:endParaRPr>
          </a:p>
        </p:txBody>
      </p:sp>
      <p:sp>
        <p:nvSpPr>
          <p:cNvPr id="229" name="CustomShape 2"/>
          <p:cNvSpPr/>
          <p:nvPr/>
        </p:nvSpPr>
        <p:spPr>
          <a:xfrm>
            <a:off x="792000" y="765000"/>
            <a:ext cx="1438920" cy="277920"/>
          </a:xfrm>
          <a:prstGeom prst="rect">
            <a:avLst/>
          </a:prstGeom>
          <a:solidFill>
            <a:srgbClr val="fff450"/>
          </a:solidFill>
          <a:ln>
            <a:noFill/>
          </a:ln>
        </p:spPr>
        <p:style>
          <a:lnRef idx="0"/>
          <a:fillRef idx="0"/>
          <a:effectRef idx="0"/>
          <a:fontRef idx="minor"/>
        </p:style>
        <p:txBody>
          <a:bodyPr lIns="90000" rIns="90000" tIns="46800" bIns="46800">
            <a:spAutoFit/>
          </a:bodyPr>
          <a:p>
            <a:pPr>
              <a:lnSpc>
                <a:spcPct val="76000"/>
              </a:lnSpc>
            </a:pPr>
            <a:r>
              <a:rPr b="1" lang="es-MX" sz="1600" spc="-1" strike="noStrike">
                <a:solidFill>
                  <a:srgbClr val="000000"/>
                </a:solidFill>
                <a:latin typeface="Chilanka"/>
                <a:ea typeface="Arial"/>
              </a:rPr>
              <a:t>AMUSING++</a:t>
            </a:r>
            <a:endParaRPr b="0" lang="es-MX" sz="1600" spc="-1" strike="noStrike">
              <a:latin typeface="Arial"/>
            </a:endParaRPr>
          </a:p>
        </p:txBody>
      </p:sp>
      <p:sp>
        <p:nvSpPr>
          <p:cNvPr id="230" name="CustomShape 3"/>
          <p:cNvSpPr/>
          <p:nvPr/>
        </p:nvSpPr>
        <p:spPr>
          <a:xfrm>
            <a:off x="792000" y="1044720"/>
            <a:ext cx="1438920" cy="1367280"/>
          </a:xfrm>
          <a:prstGeom prst="rect">
            <a:avLst/>
          </a:prstGeom>
          <a:noFill/>
          <a:ln w="9360">
            <a:solidFill>
              <a:srgbClr val="fff450"/>
            </a:solidFill>
            <a:round/>
          </a:ln>
        </p:spPr>
        <p:style>
          <a:lnRef idx="0"/>
          <a:fillRef idx="0"/>
          <a:effectRef idx="0"/>
          <a:fontRef idx="minor"/>
        </p:style>
      </p:sp>
      <p:sp>
        <p:nvSpPr>
          <p:cNvPr id="231" name="CustomShape 4"/>
          <p:cNvSpPr/>
          <p:nvPr/>
        </p:nvSpPr>
        <p:spPr>
          <a:xfrm>
            <a:off x="1295280" y="6156360"/>
            <a:ext cx="3742200" cy="143280"/>
          </a:xfrm>
          <a:prstGeom prst="rect">
            <a:avLst/>
          </a:prstGeom>
          <a:solidFill>
            <a:srgbClr val="fff450"/>
          </a:solidFill>
          <a:ln w="9360">
            <a:solidFill>
              <a:srgbClr val="fff450"/>
            </a:solidFill>
            <a:round/>
          </a:ln>
        </p:spPr>
        <p:style>
          <a:lnRef idx="0"/>
          <a:fillRef idx="0"/>
          <a:effectRef idx="0"/>
          <a:fontRef idx="minor"/>
        </p:style>
      </p:sp>
      <p:sp>
        <p:nvSpPr>
          <p:cNvPr id="232" name="CustomShape 5"/>
          <p:cNvSpPr/>
          <p:nvPr/>
        </p:nvSpPr>
        <p:spPr>
          <a:xfrm>
            <a:off x="6012000" y="1476000"/>
            <a:ext cx="2950920" cy="1559880"/>
          </a:xfrm>
          <a:prstGeom prst="rect">
            <a:avLst/>
          </a:prstGeom>
          <a:solidFill>
            <a:srgbClr val="fff450"/>
          </a:solidFill>
          <a:ln>
            <a:noFill/>
          </a:ln>
        </p:spPr>
        <p:style>
          <a:lnRef idx="0"/>
          <a:fillRef idx="0"/>
          <a:effectRef idx="0"/>
          <a:fontRef idx="minor"/>
        </p:style>
        <p:txBody>
          <a:bodyPr lIns="90000" rIns="90000" tIns="46800" bIns="46800">
            <a:spAutoFit/>
          </a:bodyPr>
          <a:p>
            <a:pPr>
              <a:lnSpc>
                <a:spcPct val="76000"/>
              </a:lnSpc>
            </a:pPr>
            <a:r>
              <a:rPr b="1" lang="es-MX" sz="1500" spc="-1" strike="noStrike">
                <a:solidFill>
                  <a:srgbClr val="000000"/>
                </a:solidFill>
                <a:latin typeface="Chilanka"/>
                <a:ea typeface="Arial"/>
              </a:rPr>
              <a:t>                </a:t>
            </a:r>
            <a:r>
              <a:rPr b="1" lang="es-MX" sz="1400" spc="-1" strike="noStrike">
                <a:solidFill>
                  <a:srgbClr val="000000"/>
                </a:solidFill>
                <a:latin typeface="Chilanka"/>
                <a:ea typeface="Arial"/>
              </a:rPr>
              <a:t>AMUSING ++ </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MUSE: 90000 spaxels, 0.2”/spax</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Compilation of 540 galaxies</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~40M spec. 4650-9300 AA</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r>
              <a:rPr b="1" lang="es-MX" sz="1400" spc="-1" strike="noStrike">
                <a:solidFill>
                  <a:srgbClr val="000000"/>
                </a:solidFill>
                <a:latin typeface="Chilanka"/>
                <a:ea typeface="Arial"/>
              </a:rPr>
              <a:t>(AMUSING,MAD, TIMER,GASP...)</a:t>
            </a:r>
            <a:endParaRPr b="0" lang="es-MX" sz="1400" spc="-1" strike="noStrike">
              <a:latin typeface="Arial"/>
            </a:endParaRPr>
          </a:p>
        </p:txBody>
      </p:sp>
      <p:sp>
        <p:nvSpPr>
          <p:cNvPr id="233" name="CustomShape 6"/>
          <p:cNvSpPr/>
          <p:nvPr/>
        </p:nvSpPr>
        <p:spPr>
          <a:xfrm>
            <a:off x="94680" y="6458400"/>
            <a:ext cx="2784600" cy="4248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MX" sz="2200" spc="-1" strike="noStrike">
                <a:solidFill>
                  <a:srgbClr val="000000"/>
                </a:solidFill>
                <a:latin typeface="Chilanka"/>
                <a:ea typeface="DejaVu Sans"/>
              </a:rPr>
              <a:t>IFS Galaxy Surveys</a:t>
            </a:r>
            <a:endParaRPr b="0" lang="es-MX" sz="2200" spc="-1" strike="noStrike">
              <a:latin typeface="Arial"/>
            </a:endParaRPr>
          </a:p>
        </p:txBody>
      </p:sp>
      <p:sp>
        <p:nvSpPr>
          <p:cNvPr id="234" name="CustomShape 7"/>
          <p:cNvSpPr/>
          <p:nvPr/>
        </p:nvSpPr>
        <p:spPr>
          <a:xfrm>
            <a:off x="6912000" y="216000"/>
            <a:ext cx="574920" cy="215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noAutofit/>
          </a:bodyPr>
          <a:p>
            <a:pPr>
              <a:lnSpc>
                <a:spcPct val="76000"/>
              </a:lnSpc>
            </a:pPr>
            <a:r>
              <a:rPr b="1" lang="es-MX" sz="1500" spc="-1" strike="noStrike">
                <a:solidFill>
                  <a:srgbClr val="cc0000"/>
                </a:solidFill>
                <a:latin typeface="Cambria"/>
                <a:ea typeface="Arial"/>
              </a:rPr>
              <a:t>e</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35" name="" descr=""/>
          <p:cNvPicPr/>
          <p:nvPr/>
        </p:nvPicPr>
        <p:blipFill>
          <a:blip r:embed="rId2"/>
          <a:stretch/>
        </p:blipFill>
        <p:spPr>
          <a:xfrm>
            <a:off x="1152000" y="648000"/>
            <a:ext cx="7847280" cy="5219280"/>
          </a:xfrm>
          <a:prstGeom prst="rect">
            <a:avLst/>
          </a:prstGeom>
          <a:ln>
            <a:noFill/>
          </a:ln>
        </p:spPr>
      </p:pic>
      <p:sp>
        <p:nvSpPr>
          <p:cNvPr id="236"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&amp; Local Properties of Galaxies</a:t>
            </a:r>
            <a:br/>
            <a:endParaRPr b="0" lang="es-MX" sz="3200" spc="-1" strike="noStrike">
              <a:latin typeface="Arial"/>
            </a:endParaRPr>
          </a:p>
        </p:txBody>
      </p:sp>
      <p:sp>
        <p:nvSpPr>
          <p:cNvPr id="237" name="CustomShape 2"/>
          <p:cNvSpPr/>
          <p:nvPr/>
        </p:nvSpPr>
        <p:spPr>
          <a:xfrm>
            <a:off x="1080000" y="5652000"/>
            <a:ext cx="7990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I adopted a compilation of publically available IFS data from different galaxy surveys (CALIFA, MaNGA, SAMI) and archive observations (AMUSING++). It comprises ~8,000 galaxies/datacubes. Resambles a representative sample of galaxies in the nearby universe (z&lt;0.1).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38" name="" descr=""/>
          <p:cNvPicPr/>
          <p:nvPr/>
        </p:nvPicPr>
        <p:blipFill>
          <a:blip r:embed="rId2"/>
          <a:stretch/>
        </p:blipFill>
        <p:spPr>
          <a:xfrm>
            <a:off x="1079640" y="4896000"/>
            <a:ext cx="2807640" cy="1078920"/>
          </a:xfrm>
          <a:prstGeom prst="rect">
            <a:avLst/>
          </a:prstGeom>
          <a:ln>
            <a:noFill/>
          </a:ln>
        </p:spPr>
      </p:pic>
      <p:pic>
        <p:nvPicPr>
          <p:cNvPr id="239" name="" descr=""/>
          <p:cNvPicPr/>
          <p:nvPr/>
        </p:nvPicPr>
        <p:blipFill>
          <a:blip r:embed="rId3"/>
          <a:stretch/>
        </p:blipFill>
        <p:spPr>
          <a:xfrm>
            <a:off x="3240000" y="1295280"/>
            <a:ext cx="2952360" cy="936360"/>
          </a:xfrm>
          <a:prstGeom prst="rect">
            <a:avLst/>
          </a:prstGeom>
          <a:ln>
            <a:noFill/>
          </a:ln>
        </p:spPr>
      </p:pic>
      <p:sp>
        <p:nvSpPr>
          <p:cNvPr id="240" name="CustomShape 1"/>
          <p:cNvSpPr/>
          <p:nvPr/>
        </p:nvSpPr>
        <p:spPr>
          <a:xfrm>
            <a:off x="-30600" y="1800000"/>
            <a:ext cx="1110240" cy="309564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fillRef idx="0"/>
          <a:effectRef idx="0"/>
          <a:fontRef idx="minor"/>
        </p:style>
        <p:txBody>
          <a:bodyPr lIns="90000" rIns="90000" tIns="46800" bIns="46800" anchor="b">
            <a:noAutofit/>
          </a:bodyPr>
          <a:p>
            <a:pPr algn="ctr">
              <a:lnSpc>
                <a:spcPct val="100000"/>
              </a:lnSpc>
            </a:pPr>
            <a:r>
              <a:rPr b="0" lang="es-MX" sz="1800" spc="-1" strike="noStrike">
                <a:solidFill>
                  <a:srgbClr val="000000"/>
                </a:solidFill>
                <a:latin typeface="Comic Sans MS"/>
                <a:ea typeface="DejaVu Sans"/>
              </a:rPr>
              <a:t>Pipe3D: An IFS analysis pipeline for MaNGA, CALIFA, SAMI, and MUSE </a:t>
            </a:r>
            <a:endParaRPr b="0" lang="es-MX" sz="1800" spc="-1" strike="noStrike">
              <a:latin typeface="Arial"/>
            </a:endParaRPr>
          </a:p>
        </p:txBody>
      </p:sp>
      <p:pic>
        <p:nvPicPr>
          <p:cNvPr id="241" name="" descr=""/>
          <p:cNvPicPr/>
          <p:nvPr/>
        </p:nvPicPr>
        <p:blipFill>
          <a:blip r:embed="rId4"/>
          <a:stretch/>
        </p:blipFill>
        <p:spPr>
          <a:xfrm>
            <a:off x="1295280" y="1295280"/>
            <a:ext cx="1295280" cy="1223640"/>
          </a:xfrm>
          <a:prstGeom prst="rect">
            <a:avLst/>
          </a:prstGeom>
          <a:ln>
            <a:noFill/>
          </a:ln>
        </p:spPr>
      </p:pic>
      <p:pic>
        <p:nvPicPr>
          <p:cNvPr id="242" name="" descr=""/>
          <p:cNvPicPr/>
          <p:nvPr/>
        </p:nvPicPr>
        <p:blipFill>
          <a:blip r:embed="rId5"/>
          <a:stretch/>
        </p:blipFill>
        <p:spPr>
          <a:xfrm>
            <a:off x="1295280" y="2786040"/>
            <a:ext cx="1295280" cy="1245960"/>
          </a:xfrm>
          <a:prstGeom prst="rect">
            <a:avLst/>
          </a:prstGeom>
          <a:ln>
            <a:noFill/>
          </a:ln>
        </p:spPr>
      </p:pic>
      <p:sp>
        <p:nvSpPr>
          <p:cNvPr id="243" name="CustomShape 2"/>
          <p:cNvSpPr/>
          <p:nvPr/>
        </p:nvSpPr>
        <p:spPr>
          <a:xfrm>
            <a:off x="863640" y="2160720"/>
            <a:ext cx="2447640" cy="335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Broad-band + S/N</a:t>
            </a:r>
            <a:endParaRPr b="0" lang="es-MX" sz="1600" spc="-1" strike="noStrike">
              <a:latin typeface="Arial"/>
            </a:endParaRPr>
          </a:p>
        </p:txBody>
      </p:sp>
      <p:sp>
        <p:nvSpPr>
          <p:cNvPr id="244" name="CustomShape 3"/>
          <p:cNvSpPr/>
          <p:nvPr/>
        </p:nvSpPr>
        <p:spPr>
          <a:xfrm>
            <a:off x="1800360" y="2448000"/>
            <a:ext cx="215280" cy="360000"/>
          </a:xfrm>
          <a:custGeom>
            <a:avLst/>
            <a:gdLst/>
            <a:ahLst/>
            <a:rect l="l" t="t" r="r" b="b"/>
            <a:pathLst>
              <a:path w="601" h="1003">
                <a:moveTo>
                  <a:pt x="150" y="0"/>
                </a:moveTo>
                <a:lnTo>
                  <a:pt x="150" y="751"/>
                </a:lnTo>
                <a:lnTo>
                  <a:pt x="0" y="751"/>
                </a:lnTo>
                <a:lnTo>
                  <a:pt x="300" y="1002"/>
                </a:lnTo>
                <a:lnTo>
                  <a:pt x="600" y="751"/>
                </a:lnTo>
                <a:lnTo>
                  <a:pt x="450" y="751"/>
                </a:lnTo>
                <a:lnTo>
                  <a:pt x="450" y="0"/>
                </a:lnTo>
                <a:lnTo>
                  <a:pt x="150" y="0"/>
                </a:lnTo>
              </a:path>
            </a:pathLst>
          </a:custGeom>
          <a:solidFill>
            <a:srgbClr val="808080"/>
          </a:solidFill>
          <a:ln w="9360">
            <a:solidFill>
              <a:srgbClr val="000000"/>
            </a:solidFill>
            <a:round/>
          </a:ln>
        </p:spPr>
        <p:style>
          <a:lnRef idx="0"/>
          <a:fillRef idx="0"/>
          <a:effectRef idx="0"/>
          <a:fontRef idx="minor"/>
        </p:style>
      </p:sp>
      <p:sp>
        <p:nvSpPr>
          <p:cNvPr id="245" name="CustomShape 4"/>
          <p:cNvSpPr/>
          <p:nvPr/>
        </p:nvSpPr>
        <p:spPr>
          <a:xfrm>
            <a:off x="2735280" y="1655640"/>
            <a:ext cx="431280" cy="215640"/>
          </a:xfrm>
          <a:custGeom>
            <a:avLst/>
            <a:gdLst/>
            <a:ahLst/>
            <a:rect l="l" t="t" r="r" b="b"/>
            <a:pathLst>
              <a:path w="1201" h="602">
                <a:moveTo>
                  <a:pt x="0" y="150"/>
                </a:moveTo>
                <a:lnTo>
                  <a:pt x="900" y="150"/>
                </a:lnTo>
                <a:lnTo>
                  <a:pt x="900" y="0"/>
                </a:lnTo>
                <a:lnTo>
                  <a:pt x="1200" y="300"/>
                </a:lnTo>
                <a:lnTo>
                  <a:pt x="900" y="601"/>
                </a:lnTo>
                <a:lnTo>
                  <a:pt x="90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46" name="CustomShape 5"/>
          <p:cNvSpPr/>
          <p:nvPr/>
        </p:nvSpPr>
        <p:spPr>
          <a:xfrm>
            <a:off x="6335640" y="1584360"/>
            <a:ext cx="431640" cy="215640"/>
          </a:xfrm>
          <a:custGeom>
            <a:avLst/>
            <a:gdLst/>
            <a:ahLst/>
            <a:rect l="l" t="t" r="r" b="b"/>
            <a:pathLst>
              <a:path w="1202" h="602">
                <a:moveTo>
                  <a:pt x="0" y="150"/>
                </a:moveTo>
                <a:lnTo>
                  <a:pt x="900" y="150"/>
                </a:lnTo>
                <a:lnTo>
                  <a:pt x="900" y="0"/>
                </a:lnTo>
                <a:lnTo>
                  <a:pt x="1201" y="300"/>
                </a:lnTo>
                <a:lnTo>
                  <a:pt x="900" y="601"/>
                </a:lnTo>
                <a:lnTo>
                  <a:pt x="90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47" name="CustomShape 6"/>
          <p:cNvSpPr/>
          <p:nvPr/>
        </p:nvSpPr>
        <p:spPr>
          <a:xfrm>
            <a:off x="2735280" y="2298600"/>
            <a:ext cx="3958920" cy="580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333333"/>
                </a:solidFill>
                <a:latin typeface="Comic Sans MS"/>
                <a:ea typeface="DejaVu Sans"/>
              </a:rPr>
              <a:t>Central Aperture+FIT3D+small SSP template (6 SSPs)+Strong Em. lines</a:t>
            </a:r>
            <a:endParaRPr b="0" lang="es-MX" sz="1600" spc="-1" strike="noStrike">
              <a:latin typeface="Arial"/>
            </a:endParaRPr>
          </a:p>
        </p:txBody>
      </p:sp>
      <p:sp>
        <p:nvSpPr>
          <p:cNvPr id="248" name="CustomShape 7"/>
          <p:cNvSpPr/>
          <p:nvPr/>
        </p:nvSpPr>
        <p:spPr>
          <a:xfrm>
            <a:off x="6767640" y="1224000"/>
            <a:ext cx="1944360" cy="186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nSpc>
                <a:spcPct val="100000"/>
              </a:lnSpc>
            </a:pPr>
            <a:r>
              <a:rPr b="0" lang="es-MX" sz="1600" spc="-1" strike="noStrike">
                <a:solidFill>
                  <a:srgbClr val="333333"/>
                </a:solidFill>
                <a:latin typeface="Comic Sans MS"/>
                <a:ea typeface="DejaVu Sans"/>
              </a:rPr>
              <a:t>- Sys. Vel.</a:t>
            </a:r>
            <a:br/>
            <a:r>
              <a:rPr b="0" lang="es-MX" sz="1600" spc="-1" strike="noStrike">
                <a:solidFill>
                  <a:srgbClr val="333333"/>
                </a:solidFill>
                <a:latin typeface="Comic Sans MS"/>
                <a:ea typeface="DejaVu Sans"/>
              </a:rPr>
              <a:t>- </a:t>
            </a:r>
            <a:r>
              <a:rPr b="0" lang="es-MX" sz="1600" spc="-1" strike="noStrike">
                <a:solidFill>
                  <a:srgbClr val="333333"/>
                </a:solidFill>
                <a:latin typeface="Comic Sans MS"/>
                <a:ea typeface="Comic Sans MS"/>
              </a:rPr>
              <a:t>σ</a:t>
            </a:r>
            <a:r>
              <a:rPr b="0" lang="es-MX" sz="1600" spc="-1" strike="noStrike" baseline="-33000">
                <a:solidFill>
                  <a:srgbClr val="333333"/>
                </a:solidFill>
                <a:latin typeface="Comic Sans MS"/>
                <a:ea typeface="DejaVu Sans"/>
              </a:rPr>
              <a:t>cen</a:t>
            </a:r>
            <a:br/>
            <a:r>
              <a:rPr b="0" lang="es-MX" sz="1600" spc="-1" strike="noStrike">
                <a:solidFill>
                  <a:srgbClr val="333333"/>
                </a:solidFill>
                <a:latin typeface="Comic Sans MS"/>
                <a:ea typeface="DejaVu Sans"/>
              </a:rPr>
              <a:t>- Range of param.</a:t>
            </a:r>
            <a:br/>
            <a:br/>
            <a:br/>
            <a:br/>
            <a:endParaRPr b="0" lang="es-MX" sz="1600" spc="-1" strike="noStrike">
              <a:latin typeface="Arial"/>
            </a:endParaRPr>
          </a:p>
        </p:txBody>
      </p:sp>
      <p:sp>
        <p:nvSpPr>
          <p:cNvPr id="249" name="CustomShape 8"/>
          <p:cNvSpPr/>
          <p:nvPr/>
        </p:nvSpPr>
        <p:spPr>
          <a:xfrm>
            <a:off x="5975280" y="1201680"/>
            <a:ext cx="3239640" cy="460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250" name="CustomShape 9"/>
          <p:cNvSpPr/>
          <p:nvPr/>
        </p:nvSpPr>
        <p:spPr>
          <a:xfrm>
            <a:off x="3240000" y="4000680"/>
            <a:ext cx="3527280" cy="823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333333"/>
                </a:solidFill>
                <a:latin typeface="Comic Sans MS"/>
                <a:ea typeface="DejaVu Sans"/>
              </a:rPr>
              <a:t>RSS+FIT3D+small SSP template (12 miuscat SSPs 3600-9500 AA)+Strong Em. Lines</a:t>
            </a:r>
            <a:endParaRPr b="0" lang="es-MX" sz="1600" spc="-1" strike="noStrike">
              <a:latin typeface="Arial"/>
            </a:endParaRPr>
          </a:p>
        </p:txBody>
      </p:sp>
      <p:sp>
        <p:nvSpPr>
          <p:cNvPr id="251" name="CustomShape 10"/>
          <p:cNvSpPr/>
          <p:nvPr/>
        </p:nvSpPr>
        <p:spPr>
          <a:xfrm>
            <a:off x="6408720" y="3240000"/>
            <a:ext cx="647280" cy="215640"/>
          </a:xfrm>
          <a:custGeom>
            <a:avLst/>
            <a:gdLst/>
            <a:ahLst/>
            <a:rect l="l" t="t" r="r" b="b"/>
            <a:pathLst>
              <a:path w="1801" h="602">
                <a:moveTo>
                  <a:pt x="0" y="150"/>
                </a:moveTo>
                <a:lnTo>
                  <a:pt x="1350" y="150"/>
                </a:lnTo>
                <a:lnTo>
                  <a:pt x="1350" y="0"/>
                </a:lnTo>
                <a:lnTo>
                  <a:pt x="1800" y="300"/>
                </a:lnTo>
                <a:lnTo>
                  <a:pt x="1350" y="601"/>
                </a:lnTo>
                <a:lnTo>
                  <a:pt x="135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52" name="CustomShape 11"/>
          <p:cNvSpPr/>
          <p:nvPr/>
        </p:nvSpPr>
        <p:spPr>
          <a:xfrm>
            <a:off x="7272360" y="2471760"/>
            <a:ext cx="1655280" cy="2350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nSpc>
                <a:spcPct val="100000"/>
              </a:lnSpc>
            </a:pPr>
            <a:r>
              <a:rPr b="0" lang="es-MX" sz="1600" spc="-1" strike="noStrike">
                <a:solidFill>
                  <a:srgbClr val="333333"/>
                </a:solidFill>
                <a:latin typeface="Comic Sans MS"/>
                <a:ea typeface="DejaVu Sans"/>
              </a:rPr>
              <a:t>- St. Vel. map.</a:t>
            </a:r>
            <a:br/>
            <a:r>
              <a:rPr b="0" lang="es-MX" sz="1600" spc="-1" strike="noStrike">
                <a:solidFill>
                  <a:srgbClr val="333333"/>
                </a:solidFill>
                <a:latin typeface="Comic Sans MS"/>
                <a:ea typeface="DejaVu Sans"/>
              </a:rPr>
              <a:t>- St. </a:t>
            </a:r>
            <a:r>
              <a:rPr b="0" lang="es-MX" sz="1600" spc="-1" strike="noStrike">
                <a:solidFill>
                  <a:srgbClr val="333333"/>
                </a:solidFill>
                <a:latin typeface="Comic Sans MS"/>
                <a:ea typeface="Comic Sans MS"/>
              </a:rPr>
              <a:t>σ</a:t>
            </a:r>
            <a:r>
              <a:rPr b="0" lang="es-MX" sz="1600" spc="-1" strike="noStrike" baseline="-33000">
                <a:solidFill>
                  <a:srgbClr val="333333"/>
                </a:solidFill>
                <a:latin typeface="Comic Sans MS"/>
                <a:ea typeface="Comic Sans MS"/>
              </a:rPr>
              <a:t>  </a:t>
            </a:r>
            <a:r>
              <a:rPr b="0" lang="es-MX" sz="1600" spc="-1" strike="noStrike">
                <a:solidFill>
                  <a:srgbClr val="333333"/>
                </a:solidFill>
                <a:latin typeface="Comic Sans MS"/>
                <a:ea typeface="Comic Sans MS"/>
              </a:rPr>
              <a:t>map.</a:t>
            </a:r>
            <a:br/>
            <a:r>
              <a:rPr b="0" lang="es-MX" sz="1600" spc="-1" strike="noStrike">
                <a:solidFill>
                  <a:srgbClr val="333333"/>
                </a:solidFill>
                <a:latin typeface="Comic Sans MS"/>
                <a:ea typeface="DejaVu Sans"/>
              </a:rPr>
              <a:t>- St. Av map.</a:t>
            </a:r>
            <a:br/>
            <a:r>
              <a:rPr b="0" lang="es-MX" sz="1600" spc="-1" strike="noStrike">
                <a:solidFill>
                  <a:srgbClr val="333333"/>
                </a:solidFill>
                <a:latin typeface="Comic Sans MS"/>
                <a:ea typeface="DejaVu Sans"/>
              </a:rPr>
              <a:t>(Cardielli et al. 1998, curve)</a:t>
            </a:r>
            <a:br/>
            <a:br/>
            <a:br/>
            <a:br/>
            <a:endParaRPr b="0" lang="es-MX" sz="1600" spc="-1" strike="noStrike">
              <a:latin typeface="Arial"/>
            </a:endParaRPr>
          </a:p>
        </p:txBody>
      </p:sp>
      <p:pic>
        <p:nvPicPr>
          <p:cNvPr id="253" name="" descr=""/>
          <p:cNvPicPr/>
          <p:nvPr/>
        </p:nvPicPr>
        <p:blipFill>
          <a:blip r:embed="rId6"/>
          <a:stretch/>
        </p:blipFill>
        <p:spPr>
          <a:xfrm>
            <a:off x="3240000" y="2879640"/>
            <a:ext cx="3024000" cy="1118880"/>
          </a:xfrm>
          <a:prstGeom prst="rect">
            <a:avLst/>
          </a:prstGeom>
          <a:ln>
            <a:noFill/>
          </a:ln>
        </p:spPr>
      </p:pic>
      <p:sp>
        <p:nvSpPr>
          <p:cNvPr id="254" name="CustomShape 12"/>
          <p:cNvSpPr/>
          <p:nvPr/>
        </p:nvSpPr>
        <p:spPr>
          <a:xfrm>
            <a:off x="2735280" y="3311640"/>
            <a:ext cx="431280" cy="215280"/>
          </a:xfrm>
          <a:custGeom>
            <a:avLst/>
            <a:gdLst/>
            <a:ahLst/>
            <a:rect l="l" t="t" r="r" b="b"/>
            <a:pathLst>
              <a:path w="1201" h="601">
                <a:moveTo>
                  <a:pt x="0" y="150"/>
                </a:moveTo>
                <a:lnTo>
                  <a:pt x="900" y="150"/>
                </a:lnTo>
                <a:lnTo>
                  <a:pt x="900" y="0"/>
                </a:lnTo>
                <a:lnTo>
                  <a:pt x="1200" y="300"/>
                </a:lnTo>
                <a:lnTo>
                  <a:pt x="900" y="600"/>
                </a:lnTo>
                <a:lnTo>
                  <a:pt x="90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55" name="CustomShape 13"/>
          <p:cNvSpPr/>
          <p:nvPr/>
        </p:nvSpPr>
        <p:spPr>
          <a:xfrm rot="7860000">
            <a:off x="6344280" y="2374200"/>
            <a:ext cx="852120" cy="215280"/>
          </a:xfrm>
          <a:custGeom>
            <a:avLst/>
            <a:gdLst/>
            <a:ahLst/>
            <a:rect l="l" t="t" r="r" b="b"/>
            <a:pathLst>
              <a:path w="2369" h="602">
                <a:moveTo>
                  <a:pt x="0" y="150"/>
                </a:moveTo>
                <a:lnTo>
                  <a:pt x="1776" y="150"/>
                </a:lnTo>
                <a:lnTo>
                  <a:pt x="1776" y="0"/>
                </a:lnTo>
                <a:lnTo>
                  <a:pt x="2368" y="300"/>
                </a:lnTo>
                <a:lnTo>
                  <a:pt x="1776" y="601"/>
                </a:lnTo>
                <a:lnTo>
                  <a:pt x="1776" y="451"/>
                </a:lnTo>
                <a:lnTo>
                  <a:pt x="0" y="450"/>
                </a:lnTo>
                <a:lnTo>
                  <a:pt x="0" y="150"/>
                </a:lnTo>
              </a:path>
            </a:pathLst>
          </a:custGeom>
          <a:solidFill>
            <a:srgbClr val="808080"/>
          </a:solidFill>
          <a:ln w="9360">
            <a:solidFill>
              <a:srgbClr val="000000"/>
            </a:solidFill>
            <a:round/>
          </a:ln>
        </p:spPr>
        <p:style>
          <a:lnRef idx="0"/>
          <a:fillRef idx="0"/>
          <a:effectRef idx="0"/>
          <a:fontRef idx="minor"/>
        </p:style>
      </p:sp>
      <p:pic>
        <p:nvPicPr>
          <p:cNvPr id="256" name="" descr=""/>
          <p:cNvPicPr/>
          <p:nvPr/>
        </p:nvPicPr>
        <p:blipFill>
          <a:blip r:embed="rId7"/>
          <a:stretch/>
        </p:blipFill>
        <p:spPr>
          <a:xfrm>
            <a:off x="7343640" y="3959280"/>
            <a:ext cx="1439640" cy="1294920"/>
          </a:xfrm>
          <a:prstGeom prst="rect">
            <a:avLst/>
          </a:prstGeom>
          <a:ln>
            <a:noFill/>
          </a:ln>
        </p:spPr>
      </p:pic>
      <p:pic>
        <p:nvPicPr>
          <p:cNvPr id="257" name="" descr=""/>
          <p:cNvPicPr/>
          <p:nvPr/>
        </p:nvPicPr>
        <p:blipFill>
          <a:blip r:embed="rId8"/>
          <a:stretch/>
        </p:blipFill>
        <p:spPr>
          <a:xfrm>
            <a:off x="7343640" y="5327640"/>
            <a:ext cx="1439640" cy="1223640"/>
          </a:xfrm>
          <a:prstGeom prst="rect">
            <a:avLst/>
          </a:prstGeom>
          <a:ln>
            <a:noFill/>
          </a:ln>
        </p:spPr>
      </p:pic>
      <p:sp>
        <p:nvSpPr>
          <p:cNvPr id="258" name="CustomShape 14"/>
          <p:cNvSpPr/>
          <p:nvPr/>
        </p:nvSpPr>
        <p:spPr>
          <a:xfrm rot="7860000">
            <a:off x="3077640" y="4786920"/>
            <a:ext cx="550440" cy="155160"/>
          </a:xfrm>
          <a:custGeom>
            <a:avLst/>
            <a:gdLst/>
            <a:ahLst/>
            <a:rect l="l" t="t" r="r" b="b"/>
            <a:pathLst>
              <a:path w="1531" h="433">
                <a:moveTo>
                  <a:pt x="0" y="108"/>
                </a:moveTo>
                <a:lnTo>
                  <a:pt x="1147" y="109"/>
                </a:lnTo>
                <a:lnTo>
                  <a:pt x="1147" y="0"/>
                </a:lnTo>
                <a:lnTo>
                  <a:pt x="1530" y="217"/>
                </a:lnTo>
                <a:lnTo>
                  <a:pt x="1147" y="432"/>
                </a:lnTo>
                <a:lnTo>
                  <a:pt x="1147" y="325"/>
                </a:lnTo>
                <a:lnTo>
                  <a:pt x="0" y="325"/>
                </a:lnTo>
                <a:lnTo>
                  <a:pt x="0" y="108"/>
                </a:lnTo>
              </a:path>
            </a:pathLst>
          </a:custGeom>
          <a:solidFill>
            <a:srgbClr val="808080"/>
          </a:solidFill>
          <a:ln w="9360">
            <a:solidFill>
              <a:srgbClr val="000000"/>
            </a:solidFill>
            <a:round/>
          </a:ln>
        </p:spPr>
        <p:style>
          <a:lnRef idx="0"/>
          <a:fillRef idx="0"/>
          <a:effectRef idx="0"/>
          <a:fontRef idx="minor"/>
        </p:style>
      </p:sp>
      <p:pic>
        <p:nvPicPr>
          <p:cNvPr id="259" name="" descr=""/>
          <p:cNvPicPr/>
          <p:nvPr/>
        </p:nvPicPr>
        <p:blipFill>
          <a:blip r:embed="rId9"/>
          <a:stretch/>
        </p:blipFill>
        <p:spPr>
          <a:xfrm>
            <a:off x="1152360" y="71280"/>
            <a:ext cx="2808000" cy="1079280"/>
          </a:xfrm>
          <a:prstGeom prst="rect">
            <a:avLst/>
          </a:prstGeom>
          <a:ln>
            <a:noFill/>
          </a:ln>
        </p:spPr>
      </p:pic>
      <p:sp>
        <p:nvSpPr>
          <p:cNvPr id="260" name="CustomShape 15"/>
          <p:cNvSpPr/>
          <p:nvPr/>
        </p:nvSpPr>
        <p:spPr>
          <a:xfrm>
            <a:off x="2160720" y="792000"/>
            <a:ext cx="2447280" cy="33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Datacube</a:t>
            </a:r>
            <a:endParaRPr b="0" lang="es-MX" sz="1600" spc="-1" strike="noStrike">
              <a:latin typeface="Arial"/>
            </a:endParaRPr>
          </a:p>
        </p:txBody>
      </p:sp>
      <p:sp>
        <p:nvSpPr>
          <p:cNvPr id="261" name="CustomShape 16"/>
          <p:cNvSpPr/>
          <p:nvPr/>
        </p:nvSpPr>
        <p:spPr>
          <a:xfrm>
            <a:off x="1800360" y="936720"/>
            <a:ext cx="215280" cy="360000"/>
          </a:xfrm>
          <a:custGeom>
            <a:avLst/>
            <a:gdLst/>
            <a:ahLst/>
            <a:rect l="l" t="t" r="r" b="b"/>
            <a:pathLst>
              <a:path w="601" h="1003">
                <a:moveTo>
                  <a:pt x="150" y="0"/>
                </a:moveTo>
                <a:lnTo>
                  <a:pt x="150" y="751"/>
                </a:lnTo>
                <a:lnTo>
                  <a:pt x="0" y="751"/>
                </a:lnTo>
                <a:lnTo>
                  <a:pt x="300" y="1002"/>
                </a:lnTo>
                <a:lnTo>
                  <a:pt x="600" y="751"/>
                </a:lnTo>
                <a:lnTo>
                  <a:pt x="450" y="751"/>
                </a:lnTo>
                <a:lnTo>
                  <a:pt x="450" y="0"/>
                </a:lnTo>
                <a:lnTo>
                  <a:pt x="150" y="0"/>
                </a:lnTo>
              </a:path>
            </a:pathLst>
          </a:custGeom>
          <a:solidFill>
            <a:srgbClr val="808080"/>
          </a:solidFill>
          <a:ln w="9360">
            <a:solidFill>
              <a:srgbClr val="000000"/>
            </a:solidFill>
            <a:round/>
          </a:ln>
        </p:spPr>
        <p:style>
          <a:lnRef idx="0"/>
          <a:fillRef idx="0"/>
          <a:effectRef idx="0"/>
          <a:fontRef idx="minor"/>
        </p:style>
      </p:sp>
      <p:sp>
        <p:nvSpPr>
          <p:cNvPr id="262" name="CustomShape 17"/>
          <p:cNvSpPr/>
          <p:nvPr/>
        </p:nvSpPr>
        <p:spPr>
          <a:xfrm>
            <a:off x="1152360" y="5975280"/>
            <a:ext cx="2447640" cy="82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Gas pure Datacube </a:t>
            </a:r>
            <a:r>
              <a:rPr b="0" lang="es-MX" sz="1600" spc="-1" strike="noStrike">
                <a:solidFill>
                  <a:srgbClr val="333333"/>
                </a:solidFill>
                <a:latin typeface="Comic Sans MS"/>
                <a:ea typeface="DejaVu Sans"/>
              </a:rPr>
              <a:t>→</a:t>
            </a:r>
            <a:br/>
            <a:r>
              <a:rPr b="0" lang="es-MX" sz="1600" spc="-1" strike="noStrike">
                <a:solidFill>
                  <a:srgbClr val="333333"/>
                </a:solidFill>
                <a:latin typeface="Comic Sans MS"/>
                <a:ea typeface="DejaVu Sans"/>
              </a:rPr>
              <a:t>Analysis of the strong and weak emission lines</a:t>
            </a:r>
            <a:endParaRPr b="0" lang="es-MX" sz="1600" spc="-1" strike="noStrike">
              <a:latin typeface="Arial"/>
            </a:endParaRPr>
          </a:p>
        </p:txBody>
      </p:sp>
      <p:sp>
        <p:nvSpPr>
          <p:cNvPr id="263" name="CustomShape 18"/>
          <p:cNvSpPr/>
          <p:nvPr/>
        </p:nvSpPr>
        <p:spPr>
          <a:xfrm rot="7860000">
            <a:off x="6088680" y="4318560"/>
            <a:ext cx="1632960" cy="215640"/>
          </a:xfrm>
          <a:custGeom>
            <a:avLst/>
            <a:gdLst/>
            <a:ahLst/>
            <a:rect l="l" t="t" r="r" b="b"/>
            <a:pathLst>
              <a:path w="4539" h="602">
                <a:moveTo>
                  <a:pt x="0" y="150"/>
                </a:moveTo>
                <a:lnTo>
                  <a:pt x="3403" y="150"/>
                </a:lnTo>
                <a:lnTo>
                  <a:pt x="3404" y="0"/>
                </a:lnTo>
                <a:lnTo>
                  <a:pt x="4538" y="301"/>
                </a:lnTo>
                <a:lnTo>
                  <a:pt x="3403" y="601"/>
                </a:lnTo>
                <a:lnTo>
                  <a:pt x="3403"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64" name="CustomShape 19"/>
          <p:cNvSpPr/>
          <p:nvPr/>
        </p:nvSpPr>
        <p:spPr>
          <a:xfrm>
            <a:off x="3959280" y="5313240"/>
            <a:ext cx="3023640" cy="131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Gas “cleaned” datacube</a:t>
            </a:r>
            <a:br/>
            <a:r>
              <a:rPr b="0" lang="es-MX" sz="1600" spc="-1" strike="noStrike">
                <a:solidFill>
                  <a:srgbClr val="333333"/>
                </a:solidFill>
                <a:latin typeface="Comic Sans MS"/>
                <a:ea typeface="DejaVu Sans"/>
              </a:rPr>
              <a:t>RSS-segmented</a:t>
            </a:r>
            <a:br/>
            <a:r>
              <a:rPr b="0" lang="es-MX" sz="1600" spc="-1" strike="noStrike">
                <a:solidFill>
                  <a:srgbClr val="333333"/>
                </a:solidFill>
                <a:latin typeface="Comic Sans MS"/>
                <a:ea typeface="DejaVu Sans"/>
              </a:rPr>
              <a:t> FIT3D+large SSP template </a:t>
            </a:r>
            <a:br/>
            <a:r>
              <a:rPr b="0" lang="es-MX" sz="1600" spc="-1" strike="noStrike">
                <a:solidFill>
                  <a:srgbClr val="333333"/>
                </a:solidFill>
                <a:latin typeface="Comic Sans MS"/>
                <a:ea typeface="DejaVu Sans"/>
              </a:rPr>
              <a:t>(156 SSPs 3600-7200 AA)</a:t>
            </a:r>
            <a:br/>
            <a:r>
              <a:rPr b="0" lang="es-MX" sz="1600" spc="-1" strike="noStrike">
                <a:solidFill>
                  <a:srgbClr val="333333"/>
                </a:solidFill>
                <a:latin typeface="Comic Sans MS"/>
                <a:ea typeface="DejaVu Sans"/>
              </a:rPr>
              <a:t>SFH, Age, [Z/H], St. Mass</a:t>
            </a:r>
            <a:endParaRPr b="0" lang="es-MX" sz="1600" spc="-1" strike="noStrike">
              <a:latin typeface="Arial"/>
            </a:endParaRPr>
          </a:p>
        </p:txBody>
      </p:sp>
      <p:sp>
        <p:nvSpPr>
          <p:cNvPr id="265" name="CustomShape 20"/>
          <p:cNvSpPr/>
          <p:nvPr/>
        </p:nvSpPr>
        <p:spPr>
          <a:xfrm>
            <a:off x="5256360" y="4824360"/>
            <a:ext cx="215280" cy="360000"/>
          </a:xfrm>
          <a:custGeom>
            <a:avLst/>
            <a:gdLst/>
            <a:ahLst/>
            <a:rect l="l" t="t" r="r" b="b"/>
            <a:pathLst>
              <a:path w="601" h="1003">
                <a:moveTo>
                  <a:pt x="150" y="0"/>
                </a:moveTo>
                <a:lnTo>
                  <a:pt x="150" y="751"/>
                </a:lnTo>
                <a:lnTo>
                  <a:pt x="0" y="751"/>
                </a:lnTo>
                <a:lnTo>
                  <a:pt x="300" y="1002"/>
                </a:lnTo>
                <a:lnTo>
                  <a:pt x="600" y="751"/>
                </a:lnTo>
                <a:lnTo>
                  <a:pt x="450" y="751"/>
                </a:lnTo>
                <a:lnTo>
                  <a:pt x="450" y="0"/>
                </a:lnTo>
                <a:lnTo>
                  <a:pt x="150" y="0"/>
                </a:lnTo>
              </a:path>
            </a:pathLst>
          </a:custGeom>
          <a:solidFill>
            <a:srgbClr val="808080"/>
          </a:solidFill>
          <a:ln w="9360">
            <a:solidFill>
              <a:srgbClr val="000000"/>
            </a:solidFill>
            <a:round/>
          </a:ln>
        </p:spPr>
        <p:style>
          <a:lnRef idx="0"/>
          <a:fillRef idx="0"/>
          <a:effectRef idx="0"/>
          <a:fontRef idx="minor"/>
        </p:style>
      </p:sp>
      <p:pic>
        <p:nvPicPr>
          <p:cNvPr id="266" name="" descr=""/>
          <p:cNvPicPr/>
          <p:nvPr/>
        </p:nvPicPr>
        <p:blipFill>
          <a:blip r:embed="rId10"/>
          <a:stretch/>
        </p:blipFill>
        <p:spPr>
          <a:xfrm>
            <a:off x="7343640" y="5327640"/>
            <a:ext cx="1439640" cy="1223640"/>
          </a:xfrm>
          <a:prstGeom prst="rect">
            <a:avLst/>
          </a:prstGeom>
          <a:ln>
            <a:noFill/>
          </a:ln>
        </p:spPr>
      </p:pic>
      <p:sp>
        <p:nvSpPr>
          <p:cNvPr id="267" name="CustomShape 21"/>
          <p:cNvSpPr/>
          <p:nvPr/>
        </p:nvSpPr>
        <p:spPr>
          <a:xfrm>
            <a:off x="5640120" y="6602040"/>
            <a:ext cx="3503520" cy="321480"/>
          </a:xfrm>
          <a:prstGeom prst="rect">
            <a:avLst/>
          </a:prstGeom>
          <a:solidFill>
            <a:srgbClr val="ffffff">
              <a:alpha val="53000"/>
            </a:srgbClr>
          </a:solidFill>
          <a:ln w="38160">
            <a:solidFill>
              <a:srgbClr val="000000"/>
            </a:solidFill>
            <a:miter/>
          </a:ln>
        </p:spPr>
        <p:style>
          <a:lnRef idx="0"/>
          <a:fillRef idx="0"/>
          <a:effectRef idx="0"/>
          <a:fontRef idx="minor"/>
        </p:style>
        <p:txBody>
          <a:bodyPr lIns="90000" rIns="90000" tIns="46800" bIns="46800">
            <a:spAutoFit/>
          </a:bodyPr>
          <a:p>
            <a:pPr>
              <a:lnSpc>
                <a:spcPct val="100000"/>
              </a:lnSpc>
            </a:pPr>
            <a:r>
              <a:rPr b="0" lang="es-MX" sz="1500" spc="-1" strike="noStrike">
                <a:solidFill>
                  <a:srgbClr val="000000"/>
                </a:solidFill>
                <a:latin typeface="Comic Sans MS"/>
                <a:ea typeface="DejaVu Sans"/>
              </a:rPr>
              <a:t>Sanchez et al., 2016, RMxAA, 52, 171</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68" name="" descr=""/>
          <p:cNvPicPr/>
          <p:nvPr/>
        </p:nvPicPr>
        <p:blipFill>
          <a:blip r:embed="rId2"/>
          <a:stretch/>
        </p:blipFill>
        <p:spPr>
          <a:xfrm>
            <a:off x="1656000" y="540000"/>
            <a:ext cx="6550920" cy="5092920"/>
          </a:xfrm>
          <a:prstGeom prst="rect">
            <a:avLst/>
          </a:prstGeom>
          <a:ln>
            <a:noFill/>
          </a:ln>
        </p:spPr>
      </p:pic>
      <p:sp>
        <p:nvSpPr>
          <p:cNvPr id="269"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endParaRPr b="0" lang="es-MX" sz="3200" spc="-1" strike="noStrike">
              <a:latin typeface="Arial"/>
            </a:endParaRPr>
          </a:p>
        </p:txBody>
      </p:sp>
      <p:sp>
        <p:nvSpPr>
          <p:cNvPr id="270" name="CustomShape 2"/>
          <p:cNvSpPr/>
          <p:nvPr/>
        </p:nvSpPr>
        <p:spPr>
          <a:xfrm>
            <a:off x="1008000" y="5562000"/>
            <a:ext cx="8062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500" spc="-1" strike="noStrike">
                <a:solidFill>
                  <a:srgbClr val="000000"/>
                </a:solidFill>
                <a:latin typeface="Chilanka"/>
                <a:ea typeface="Arial"/>
              </a:rPr>
              <a:t>Dominant ionizating source depends on M* and morphology: (I) SF dominates in late-type, less massive galaxies (e.g, Kauffmann et al. 2003; Lacerda et al. 2018), (ii) post-AGB ionization (LINER-like) dominates in early-type (Signh et al. 2013; Gomes et al. 2016), more massive  galaxies (Stashinska et al.  2008; Cid Fernandes et al. 2010), (iii) AGN are hosted mostly in early-type spirals ( Schawinski et al. 2010; Sánchez et al. 2019).</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1"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pic>
        <p:nvPicPr>
          <p:cNvPr id="272" name="" descr=""/>
          <p:cNvPicPr/>
          <p:nvPr/>
        </p:nvPicPr>
        <p:blipFill>
          <a:blip r:embed="rId2"/>
          <a:stretch/>
        </p:blipFill>
        <p:spPr>
          <a:xfrm>
            <a:off x="36360" y="1008000"/>
            <a:ext cx="9142560" cy="4566240"/>
          </a:xfrm>
          <a:prstGeom prst="rect">
            <a:avLst/>
          </a:prstGeom>
          <a:ln>
            <a:noFill/>
          </a:ln>
        </p:spPr>
      </p:pic>
      <p:sp>
        <p:nvSpPr>
          <p:cNvPr id="273" name="CustomShape 2"/>
          <p:cNvSpPr/>
          <p:nvPr/>
        </p:nvSpPr>
        <p:spPr>
          <a:xfrm>
            <a:off x="1080000" y="5652000"/>
            <a:ext cx="7990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Large (spectroscopic/imaging) surveys have allowed to explore the evolution of galaxies using large samples, statistically well defined (SDSS, York et al. 2000; GAMA, Driver et al. 2009) . Galaxies present a clear bimodality that depends on the morphology and the mass. </a:t>
            </a:r>
            <a:endParaRPr b="0" lang="es-MX" sz="1800" spc="-1" strike="noStrike">
              <a:latin typeface="Arial"/>
            </a:endParaRPr>
          </a:p>
        </p:txBody>
      </p:sp>
      <p:pic>
        <p:nvPicPr>
          <p:cNvPr id="274" name="" descr=""/>
          <p:cNvPicPr/>
          <p:nvPr/>
        </p:nvPicPr>
        <p:blipFill>
          <a:blip r:embed="rId3"/>
          <a:stretch/>
        </p:blipFill>
        <p:spPr>
          <a:xfrm>
            <a:off x="984600" y="3169080"/>
            <a:ext cx="7167960" cy="1582560"/>
          </a:xfrm>
          <a:prstGeom prst="rect">
            <a:avLst/>
          </a:prstGeom>
          <a:ln w="36000">
            <a:solidFill>
              <a:srgbClr val="000000"/>
            </a:solidFill>
            <a:round/>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2823</TotalTime>
  <Application>LibreOffice/6.2.6.2$Linux_X86_64 LibreOffice_project/20$Build-2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2019-04-04T14:53:07Z</dcterms:created>
  <dc:creator/>
  <dc:description/>
  <dc:language>es-MX</dc:language>
  <cp:lastModifiedBy/>
  <dcterms:modified xsi:type="dcterms:W3CDTF">2019-09-22T17:21:11Z</dcterms:modified>
  <cp:revision>82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yperlinksChanged">
    <vt:bool>0</vt:bool>
  </property>
  <property fmtid="{D5CDD505-2E9C-101B-9397-08002B2CF9AE}" pid="4" name="LastSaved">
    <vt:filetime>2019-04-04T01:00:00Z</vt:filetime>
  </property>
  <property fmtid="{D5CDD505-2E9C-101B-9397-08002B2CF9AE}" pid="5" name="LinksUpToDate">
    <vt:bool>0</vt:bool>
  </property>
  <property fmtid="{D5CDD505-2E9C-101B-9397-08002B2CF9AE}" pid="6" name="PresentationFormat">
    <vt:lpwstr>On-screen Show (4:3)</vt:lpwstr>
  </property>
  <property fmtid="{D5CDD505-2E9C-101B-9397-08002B2CF9AE}" pid="7" name="ScaleCrop">
    <vt:bool>0</vt:bool>
  </property>
  <property fmtid="{D5CDD505-2E9C-101B-9397-08002B2CF9AE}" pid="8" name="ShareDoc">
    <vt:bool>0</vt:bool>
  </property>
</Properties>
</file>